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80"/>
  </p:notesMasterIdLst>
  <p:handoutMasterIdLst>
    <p:handoutMasterId r:id="rId81"/>
  </p:handoutMasterIdLst>
  <p:sldIdLst>
    <p:sldId id="327" r:id="rId5"/>
    <p:sldId id="330" r:id="rId6"/>
    <p:sldId id="333" r:id="rId7"/>
    <p:sldId id="344" r:id="rId8"/>
    <p:sldId id="331" r:id="rId9"/>
    <p:sldId id="298" r:id="rId10"/>
    <p:sldId id="262" r:id="rId11"/>
    <p:sldId id="335" r:id="rId12"/>
    <p:sldId id="351" r:id="rId13"/>
    <p:sldId id="352" r:id="rId14"/>
    <p:sldId id="353" r:id="rId15"/>
    <p:sldId id="354" r:id="rId16"/>
    <p:sldId id="355" r:id="rId17"/>
    <p:sldId id="356" r:id="rId18"/>
    <p:sldId id="357" r:id="rId19"/>
    <p:sldId id="358" r:id="rId20"/>
    <p:sldId id="350" r:id="rId21"/>
    <p:sldId id="336" r:id="rId22"/>
    <p:sldId id="337" r:id="rId23"/>
    <p:sldId id="348" r:id="rId24"/>
    <p:sldId id="338" r:id="rId25"/>
    <p:sldId id="349" r:id="rId26"/>
    <p:sldId id="339" r:id="rId27"/>
    <p:sldId id="340" r:id="rId28"/>
    <p:sldId id="342" r:id="rId29"/>
    <p:sldId id="341" r:id="rId30"/>
    <p:sldId id="345" r:id="rId31"/>
    <p:sldId id="343" r:id="rId32"/>
    <p:sldId id="346" r:id="rId33"/>
    <p:sldId id="347" r:id="rId34"/>
    <p:sldId id="381" r:id="rId35"/>
    <p:sldId id="265" r:id="rId36"/>
    <p:sldId id="380" r:id="rId37"/>
    <p:sldId id="276" r:id="rId38"/>
    <p:sldId id="361" r:id="rId39"/>
    <p:sldId id="362" r:id="rId40"/>
    <p:sldId id="363" r:id="rId41"/>
    <p:sldId id="303" r:id="rId42"/>
    <p:sldId id="365" r:id="rId43"/>
    <p:sldId id="366" r:id="rId44"/>
    <p:sldId id="293" r:id="rId45"/>
    <p:sldId id="368" r:id="rId46"/>
    <p:sldId id="369" r:id="rId47"/>
    <p:sldId id="382" r:id="rId48"/>
    <p:sldId id="284" r:id="rId49"/>
    <p:sldId id="269" r:id="rId50"/>
    <p:sldId id="304" r:id="rId51"/>
    <p:sldId id="372" r:id="rId52"/>
    <p:sldId id="305" r:id="rId53"/>
    <p:sldId id="307" r:id="rId54"/>
    <p:sldId id="306" r:id="rId55"/>
    <p:sldId id="308" r:id="rId56"/>
    <p:sldId id="270" r:id="rId57"/>
    <p:sldId id="309" r:id="rId58"/>
    <p:sldId id="310" r:id="rId59"/>
    <p:sldId id="311" r:id="rId60"/>
    <p:sldId id="312" r:id="rId61"/>
    <p:sldId id="314" r:id="rId62"/>
    <p:sldId id="313" r:id="rId63"/>
    <p:sldId id="315" r:id="rId64"/>
    <p:sldId id="317" r:id="rId65"/>
    <p:sldId id="294" r:id="rId66"/>
    <p:sldId id="373" r:id="rId67"/>
    <p:sldId id="374" r:id="rId68"/>
    <p:sldId id="375" r:id="rId69"/>
    <p:sldId id="321" r:id="rId70"/>
    <p:sldId id="376" r:id="rId71"/>
    <p:sldId id="378" r:id="rId72"/>
    <p:sldId id="288" r:id="rId73"/>
    <p:sldId id="289" r:id="rId74"/>
    <p:sldId id="320" r:id="rId75"/>
    <p:sldId id="274" r:id="rId76"/>
    <p:sldId id="379" r:id="rId77"/>
    <p:sldId id="275" r:id="rId78"/>
    <p:sldId id="329" r:id="rId7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ivan.ferre.98@gmail.com" initials="" lastIdx="2" clrIdx="6">
    <p:extLst>
      <p:ext uri="{19B8F6BF-5375-455C-9EA6-DF929625EA0E}">
        <p15:presenceInfo xmlns:p15="http://schemas.microsoft.com/office/powerpoint/2012/main" userId="2b73c89bfba535e4"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E79"/>
    <a:srgbClr val="F2F2F2"/>
    <a:srgbClr val="121619"/>
    <a:srgbClr val="0948CB"/>
    <a:srgbClr val="0B49CB"/>
    <a:srgbClr val="F2F4F8"/>
    <a:srgbClr val="1C7DDB"/>
    <a:srgbClr val="145579"/>
    <a:srgbClr val="3A6483"/>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174"/>
  </p:normalViewPr>
  <p:slideViewPr>
    <p:cSldViewPr snapToGrid="0" snapToObjects="1">
      <p:cViewPr varScale="1">
        <p:scale>
          <a:sx n="61" d="100"/>
          <a:sy n="61" d="100"/>
        </p:scale>
        <p:origin x="37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commentAuthors" Target="commentAuthor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3-10-01T09:17:29.602" idx="1">
    <p:pos x="10" y="10"/>
    <p:text>esta diapositiva creo que la sacaria por el hecho de empezar a ser data wrangling y no data colecction</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872100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929972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125856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1376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762951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45377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240235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82228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88638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712352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125756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4085312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863019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413964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4168728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59668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349807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749464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378410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67318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244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159049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2639042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60</a:t>
            </a:fld>
            <a:endParaRPr lang="en-US"/>
          </a:p>
        </p:txBody>
      </p:sp>
    </p:spTree>
    <p:extLst>
      <p:ext uri="{BB962C8B-B14F-4D97-AF65-F5344CB8AC3E}">
        <p14:creationId xmlns:p14="http://schemas.microsoft.com/office/powerpoint/2010/main" val="2704068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71</a:t>
            </a:fld>
            <a:endParaRPr lang="en-US"/>
          </a:p>
        </p:txBody>
      </p:sp>
    </p:spTree>
    <p:extLst>
      <p:ext uri="{BB962C8B-B14F-4D97-AF65-F5344CB8AC3E}">
        <p14:creationId xmlns:p14="http://schemas.microsoft.com/office/powerpoint/2010/main" val="1800166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74</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57409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348274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12166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788623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596143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846462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IvannFerre/DataScience/blob/main/Week1/Spacex-Data%20wrangling.ipynb"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IvannFerre/DataScience/blob/main/Week2/EDA%20Data%20Visualization.jupyterlite.ipyn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github.com/IvannFerre/DataScience/blob/main/Week2/EDA%20SQL%20.ipynb"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hyperlink" Target="https://github.com/IvannFerre/DataScience/blob/main/Week3/Interactive%20Visual%20Analytics%20with%20Folium%20lab.jupyterlite.ipynb"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github.com/IvannFerre/DataScience/blob/main/Week4/SpaceX%20Machine%20Learning%20Prediction.jupyterlite.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15642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a:t>
            </a:r>
            <a:r>
              <a:rPr lang="en-US" dirty="0" err="1">
                <a:solidFill>
                  <a:schemeClr val="bg2"/>
                </a:solidFill>
                <a:latin typeface="Abadi"/>
                <a:ea typeface="SF Pro" pitchFamily="2" charset="0"/>
                <a:cs typeface="SF Pro" pitchFamily="2" charset="0"/>
              </a:rPr>
              <a:t>Ferre</a:t>
            </a:r>
            <a:r>
              <a:rPr lang="en-US" dirty="0">
                <a:solidFill>
                  <a:schemeClr val="bg2"/>
                </a:solidFill>
                <a:latin typeface="Abadi"/>
                <a:ea typeface="SF Pro" pitchFamily="2" charset="0"/>
                <a:cs typeface="SF Pro" pitchFamily="2" charset="0"/>
              </a:rPr>
              <a:t> Lo Castro, Iván</a:t>
            </a:r>
          </a:p>
          <a:p>
            <a:r>
              <a:rPr lang="en-US" dirty="0">
                <a:solidFill>
                  <a:schemeClr val="bg2"/>
                </a:solidFill>
                <a:latin typeface="Abadi" panose="020B0604020104020204" pitchFamily="34" charset="0"/>
                <a:ea typeface="SF Pro" pitchFamily="2" charset="0"/>
                <a:cs typeface="SF Pro" pitchFamily="2" charset="0"/>
              </a:rPr>
              <a:t>Date: 16 / September /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DFF47D09-27F5-F54E-CD83-1BC4CCF0ACFB}"/>
              </a:ext>
            </a:extLst>
          </p:cNvPr>
          <p:cNvSpPr txBox="1"/>
          <p:nvPr/>
        </p:nvSpPr>
        <p:spPr>
          <a:xfrm>
            <a:off x="186867" y="1568484"/>
            <a:ext cx="4865950" cy="8433078"/>
          </a:xfrm>
          <a:prstGeom prst="rect">
            <a:avLst/>
          </a:prstGeom>
          <a:noFill/>
        </p:spPr>
        <p:txBody>
          <a:bodyPr wrap="square" rtlCol="0">
            <a:spAutoFit/>
          </a:bodyPr>
          <a:lstStyle/>
          <a:p>
            <a:r>
              <a:rPr lang="en-US" sz="2200" dirty="0">
                <a:latin typeface="Abadi" panose="020B0604020104020204" pitchFamily="34" charset="0"/>
              </a:rPr>
              <a:t>From cores we would like to learn:</a:t>
            </a:r>
          </a:p>
          <a:p>
            <a:pPr marL="742950" lvl="1" indent="-285750">
              <a:buFont typeface="Arial" panose="020B0604020202020204" pitchFamily="34" charset="0"/>
              <a:buChar char="•"/>
            </a:pPr>
            <a:r>
              <a:rPr lang="en-US" sz="2200" dirty="0">
                <a:latin typeface="Abadi" panose="020B0604020104020204" pitchFamily="34" charset="0"/>
              </a:rPr>
              <a:t>the outcome of the landing</a:t>
            </a:r>
          </a:p>
          <a:p>
            <a:pPr marL="742950" lvl="1" indent="-285750">
              <a:buFont typeface="Arial" panose="020B0604020202020204" pitchFamily="34" charset="0"/>
              <a:buChar char="•"/>
            </a:pPr>
            <a:r>
              <a:rPr lang="en-US" sz="2200" dirty="0">
                <a:latin typeface="Abadi" panose="020B0604020104020204" pitchFamily="34" charset="0"/>
              </a:rPr>
              <a:t>the type of the landing</a:t>
            </a:r>
          </a:p>
          <a:p>
            <a:pPr marL="742950" lvl="1" indent="-285750">
              <a:buFont typeface="Arial" panose="020B0604020202020204" pitchFamily="34" charset="0"/>
              <a:buChar char="•"/>
            </a:pPr>
            <a:r>
              <a:rPr lang="en-US" sz="2200" dirty="0">
                <a:latin typeface="Abadi" panose="020B0604020104020204" pitchFamily="34" charset="0"/>
              </a:rPr>
              <a:t>number of flights with that core</a:t>
            </a:r>
          </a:p>
          <a:p>
            <a:pPr marL="742950" lvl="1" indent="-285750">
              <a:buFont typeface="Arial" panose="020B0604020202020204" pitchFamily="34" charset="0"/>
              <a:buChar char="•"/>
            </a:pPr>
            <a:r>
              <a:rPr lang="en-US" sz="2200" dirty="0">
                <a:latin typeface="Abadi" panose="020B0604020104020204" pitchFamily="34" charset="0"/>
              </a:rPr>
              <a:t>whether </a:t>
            </a:r>
            <a:r>
              <a:rPr lang="en-US" sz="2200" dirty="0" err="1">
                <a:latin typeface="Abadi" panose="020B0604020104020204" pitchFamily="34" charset="0"/>
              </a:rPr>
              <a:t>gridfins</a:t>
            </a:r>
            <a:r>
              <a:rPr lang="en-US" sz="2200" dirty="0">
                <a:latin typeface="Abadi" panose="020B0604020104020204" pitchFamily="34" charset="0"/>
              </a:rPr>
              <a:t> were used</a:t>
            </a:r>
          </a:p>
          <a:p>
            <a:pPr marL="742950" lvl="1" indent="-285750">
              <a:buFont typeface="Arial" panose="020B0604020202020204" pitchFamily="34" charset="0"/>
              <a:buChar char="•"/>
            </a:pPr>
            <a:r>
              <a:rPr lang="en-US" sz="2200" dirty="0" err="1">
                <a:latin typeface="Abadi" panose="020B0604020104020204" pitchFamily="34" charset="0"/>
              </a:rPr>
              <a:t>wheter</a:t>
            </a:r>
            <a:r>
              <a:rPr lang="en-US" sz="2200" dirty="0">
                <a:latin typeface="Abadi" panose="020B0604020104020204" pitchFamily="34" charset="0"/>
              </a:rPr>
              <a:t> the core is reused</a:t>
            </a:r>
          </a:p>
          <a:p>
            <a:pPr marL="742950" lvl="1" indent="-285750">
              <a:buFont typeface="Arial" panose="020B0604020202020204" pitchFamily="34" charset="0"/>
              <a:buChar char="•"/>
            </a:pPr>
            <a:r>
              <a:rPr lang="en-US" sz="2200" dirty="0" err="1">
                <a:latin typeface="Abadi" panose="020B0604020104020204" pitchFamily="34" charset="0"/>
              </a:rPr>
              <a:t>wheter</a:t>
            </a:r>
            <a:r>
              <a:rPr lang="en-US" sz="2200" dirty="0">
                <a:latin typeface="Abadi" panose="020B0604020104020204" pitchFamily="34" charset="0"/>
              </a:rPr>
              <a:t> legs were used</a:t>
            </a:r>
          </a:p>
          <a:p>
            <a:pPr marL="742950" lvl="1" indent="-285750">
              <a:buFont typeface="Arial" panose="020B0604020202020204" pitchFamily="34" charset="0"/>
              <a:buChar char="•"/>
            </a:pPr>
            <a:r>
              <a:rPr lang="en-US" sz="2200" dirty="0">
                <a:latin typeface="Abadi" panose="020B0604020104020204" pitchFamily="34" charset="0"/>
              </a:rPr>
              <a:t>the landing pad used</a:t>
            </a:r>
          </a:p>
          <a:p>
            <a:pPr marL="742950" lvl="1" indent="-285750">
              <a:buFont typeface="Arial" panose="020B0604020202020204" pitchFamily="34" charset="0"/>
              <a:buChar char="•"/>
            </a:pPr>
            <a:r>
              <a:rPr lang="en-US" sz="2200" dirty="0">
                <a:latin typeface="Abadi" panose="020B0604020104020204" pitchFamily="34" charset="0"/>
              </a:rPr>
              <a:t>the block of the core which is a number used to </a:t>
            </a:r>
            <a:r>
              <a:rPr lang="en-US" sz="2200" dirty="0" err="1">
                <a:latin typeface="Abadi" panose="020B0604020104020204" pitchFamily="34" charset="0"/>
              </a:rPr>
              <a:t>seperate</a:t>
            </a:r>
            <a:r>
              <a:rPr lang="en-US" sz="2200" dirty="0">
                <a:latin typeface="Abadi" panose="020B0604020104020204" pitchFamily="34" charset="0"/>
              </a:rPr>
              <a:t> version of cores</a:t>
            </a:r>
          </a:p>
          <a:p>
            <a:pPr marL="742950" lvl="1" indent="-285750">
              <a:buFont typeface="Arial" panose="020B0604020202020204" pitchFamily="34" charset="0"/>
              <a:buChar char="•"/>
            </a:pPr>
            <a:r>
              <a:rPr lang="en-US" sz="2200" dirty="0">
                <a:latin typeface="Abadi" panose="020B0604020104020204" pitchFamily="34" charset="0"/>
              </a:rPr>
              <a:t>the number of times this specific core has been reused</a:t>
            </a:r>
          </a:p>
          <a:p>
            <a:pPr marL="742950" lvl="1" indent="-285750">
              <a:buFont typeface="Arial" panose="020B0604020202020204" pitchFamily="34" charset="0"/>
              <a:buChar char="•"/>
            </a:pPr>
            <a:r>
              <a:rPr lang="en-US" sz="2200" dirty="0">
                <a:latin typeface="Abadi" panose="020B0604020104020204" pitchFamily="34" charset="0"/>
              </a:rPr>
              <a:t>the serial of the core.</a:t>
            </a:r>
          </a:p>
          <a:p>
            <a:pPr marL="342900" indent="-342900">
              <a:buFont typeface="+mj-lt"/>
              <a:buAutoNum type="arabicPeriod" startAt="2"/>
            </a:pPr>
            <a:endParaRPr lang="en-US" b="1" dirty="0">
              <a:latin typeface="-apple-system"/>
            </a:endParaRPr>
          </a:p>
          <a:p>
            <a:pPr marL="342900" indent="-342900">
              <a:buFont typeface="+mj-lt"/>
              <a:buAutoNum type="arabicPeriod" startAt="2"/>
            </a:pPr>
            <a:endParaRPr lang="en-US" b="1" dirty="0">
              <a:latin typeface="-apple-system"/>
            </a:endParaRPr>
          </a:p>
          <a:p>
            <a:pPr marL="342900" indent="-342900">
              <a:buFont typeface="+mj-lt"/>
              <a:buAutoNum type="arabicPeriod" startAt="2"/>
            </a:pPr>
            <a:endParaRPr lang="en-US" b="1" dirty="0">
              <a:latin typeface="-apple-system"/>
            </a:endParaRPr>
          </a:p>
          <a:p>
            <a:pPr marL="342900" indent="-342900">
              <a:buFont typeface="+mj-lt"/>
              <a:buAutoNum type="arabicPeriod" startAt="2"/>
            </a:pPr>
            <a:endParaRPr lang="en-US" b="1" dirty="0">
              <a:latin typeface="-apple-system"/>
            </a:endParaRPr>
          </a:p>
          <a:p>
            <a:pPr marL="342900" indent="-342900">
              <a:buFont typeface="+mj-lt"/>
              <a:buAutoNum type="arabicPeriod" startAt="2"/>
            </a:pPr>
            <a:endParaRPr lang="en-US" b="1" dirty="0">
              <a:latin typeface="-apple-system"/>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s-AR" b="1" dirty="0"/>
          </a:p>
        </p:txBody>
      </p:sp>
      <p:pic>
        <p:nvPicPr>
          <p:cNvPr id="6" name="Imagen 5">
            <a:extLst>
              <a:ext uri="{FF2B5EF4-FFF2-40B4-BE49-F238E27FC236}">
                <a16:creationId xmlns:a16="http://schemas.microsoft.com/office/drawing/2014/main" id="{7797CBEA-F6FF-67A5-87EB-891236630637}"/>
              </a:ext>
            </a:extLst>
          </p:cNvPr>
          <p:cNvPicPr>
            <a:picLocks noChangeAspect="1"/>
          </p:cNvPicPr>
          <p:nvPr/>
        </p:nvPicPr>
        <p:blipFill>
          <a:blip r:embed="rId4"/>
          <a:stretch>
            <a:fillRect/>
          </a:stretch>
        </p:blipFill>
        <p:spPr>
          <a:xfrm>
            <a:off x="5052817" y="1913709"/>
            <a:ext cx="6300983" cy="25768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348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DFF47D09-27F5-F54E-CD83-1BC4CCF0ACFB}"/>
              </a:ext>
            </a:extLst>
          </p:cNvPr>
          <p:cNvSpPr txBox="1"/>
          <p:nvPr/>
        </p:nvSpPr>
        <p:spPr>
          <a:xfrm>
            <a:off x="838200" y="1419443"/>
            <a:ext cx="10515600" cy="3754874"/>
          </a:xfrm>
          <a:prstGeom prst="rect">
            <a:avLst/>
          </a:prstGeom>
          <a:noFill/>
        </p:spPr>
        <p:txBody>
          <a:bodyPr wrap="square" rtlCol="0">
            <a:spAutoFit/>
          </a:bodyPr>
          <a:lstStyle/>
          <a:p>
            <a:r>
              <a:rPr lang="en-US" sz="2200" dirty="0">
                <a:latin typeface="Abadi" panose="020B0604020104020204" pitchFamily="34" charset="0"/>
              </a:rPr>
              <a:t>Now let's start requesting rocket launch data from SpaceX API with the following URL:</a:t>
            </a:r>
          </a:p>
          <a:p>
            <a:pPr marL="342900" indent="-342900">
              <a:buFont typeface="+mj-lt"/>
              <a:buAutoNum type="arabicPeriod" startAt="2"/>
            </a:pPr>
            <a:endParaRPr lang="en-US" b="1" dirty="0">
              <a:latin typeface="-apple-system"/>
            </a:endParaRPr>
          </a:p>
          <a:p>
            <a:pPr marL="342900" indent="-342900">
              <a:buFont typeface="+mj-lt"/>
              <a:buAutoNum type="arabicPeriod" startAt="2"/>
            </a:pPr>
            <a:endParaRPr lang="en-US" b="1" dirty="0">
              <a:latin typeface="-apple-system"/>
            </a:endParaRPr>
          </a:p>
          <a:p>
            <a:pPr marL="342900" indent="-342900">
              <a:buFont typeface="+mj-lt"/>
              <a:buAutoNum type="arabicPeriod" startAt="2"/>
            </a:pPr>
            <a:endParaRPr lang="en-US" b="1" dirty="0">
              <a:latin typeface="-apple-system"/>
            </a:endParaRPr>
          </a:p>
          <a:p>
            <a:pPr marL="342900" indent="-342900">
              <a:buFont typeface="+mj-lt"/>
              <a:buAutoNum type="arabicPeriod" startAt="2"/>
            </a:pPr>
            <a:endParaRPr lang="en-US" b="1" dirty="0">
              <a:latin typeface="-apple-system"/>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s-AR" b="1" dirty="0"/>
          </a:p>
        </p:txBody>
      </p:sp>
      <p:pic>
        <p:nvPicPr>
          <p:cNvPr id="5" name="Imagen 4">
            <a:extLst>
              <a:ext uri="{FF2B5EF4-FFF2-40B4-BE49-F238E27FC236}">
                <a16:creationId xmlns:a16="http://schemas.microsoft.com/office/drawing/2014/main" id="{C9EC2520-534C-8A39-4AD7-D9B45E0EF697}"/>
              </a:ext>
            </a:extLst>
          </p:cNvPr>
          <p:cNvPicPr>
            <a:picLocks noChangeAspect="1"/>
          </p:cNvPicPr>
          <p:nvPr/>
        </p:nvPicPr>
        <p:blipFill>
          <a:blip r:embed="rId4"/>
          <a:stretch>
            <a:fillRect/>
          </a:stretch>
        </p:blipFill>
        <p:spPr>
          <a:xfrm>
            <a:off x="2096912" y="2322897"/>
            <a:ext cx="6791281" cy="1112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717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DFF47D09-27F5-F54E-CD83-1BC4CCF0ACFB}"/>
              </a:ext>
            </a:extLst>
          </p:cNvPr>
          <p:cNvSpPr txBox="1"/>
          <p:nvPr/>
        </p:nvSpPr>
        <p:spPr>
          <a:xfrm>
            <a:off x="838200" y="1419443"/>
            <a:ext cx="10515600" cy="5139869"/>
          </a:xfrm>
          <a:prstGeom prst="rect">
            <a:avLst/>
          </a:prstGeom>
          <a:noFill/>
        </p:spPr>
        <p:txBody>
          <a:bodyPr wrap="square" rtlCol="0">
            <a:spAutoFit/>
          </a:bodyPr>
          <a:lstStyle/>
          <a:p>
            <a:pPr marL="285750" indent="-285750">
              <a:buFont typeface="Wingdings" panose="05000000000000000000" pitchFamily="2" charset="2"/>
              <a:buChar char="q"/>
            </a:pPr>
            <a:r>
              <a:rPr lang="en-US" sz="2200" u="sng" dirty="0">
                <a:latin typeface="Abadi" panose="020B0604020104020204" pitchFamily="34" charset="0"/>
              </a:rPr>
              <a:t>1° Step: Request and analyze SpaceX launch data using the GET request</a:t>
            </a:r>
          </a:p>
          <a:p>
            <a:pPr marL="342900" indent="-342900">
              <a:buFont typeface="+mj-lt"/>
              <a:buAutoNum type="arabicPeriod" startAt="2"/>
            </a:pPr>
            <a:endParaRPr lang="en-US" sz="2200" b="1" dirty="0">
              <a:latin typeface="Abadi" panose="020B0604020104020204" pitchFamily="34" charset="0"/>
            </a:endParaRPr>
          </a:p>
          <a:p>
            <a:r>
              <a:rPr lang="en-US" sz="2200" b="0" i="0" dirty="0">
                <a:effectLst/>
                <a:latin typeface="Abadi" panose="020B0604020104020204" pitchFamily="34" charset="0"/>
              </a:rPr>
              <a:t>Use the following static response object for this project:</a:t>
            </a:r>
          </a:p>
          <a:p>
            <a:endParaRPr lang="en-US" sz="2200" dirty="0">
              <a:latin typeface="Abadi" panose="020B0604020104020204" pitchFamily="34" charset="0"/>
            </a:endParaRPr>
          </a:p>
          <a:p>
            <a:r>
              <a:rPr lang="en-US" sz="2200" dirty="0">
                <a:latin typeface="Abadi" panose="020B0604020104020204" pitchFamily="34" charset="0"/>
              </a:rPr>
              <a:t>	</a:t>
            </a:r>
            <a:r>
              <a:rPr lang="en-US" sz="2200" dirty="0" err="1">
                <a:latin typeface="Abadi" panose="020B0604020104020204" pitchFamily="34" charset="0"/>
              </a:rPr>
              <a:t>static_json_url</a:t>
            </a:r>
            <a:r>
              <a:rPr lang="en-US" sz="2200" dirty="0">
                <a:latin typeface="Abadi" panose="020B0604020104020204" pitchFamily="34" charset="0"/>
              </a:rPr>
              <a:t>=</a:t>
            </a:r>
            <a:r>
              <a:rPr lang="en-US" sz="2200" dirty="0">
                <a:solidFill>
                  <a:srgbClr val="FF0000"/>
                </a:solidFill>
                <a:latin typeface="Abadi" panose="020B0604020104020204" pitchFamily="34" charset="0"/>
              </a:rPr>
              <a:t>'https://cf-courses-data.s3.us.cloud-object-storage.appdomain.cloud/IBM-	DS0321EN-SkillsNetwork/datasets/</a:t>
            </a:r>
            <a:r>
              <a:rPr lang="en-US" sz="2200" dirty="0" err="1">
                <a:solidFill>
                  <a:srgbClr val="FF0000"/>
                </a:solidFill>
                <a:latin typeface="Abadi" panose="020B0604020104020204" pitchFamily="34" charset="0"/>
              </a:rPr>
              <a:t>API_call_spacex_api.json</a:t>
            </a:r>
            <a:r>
              <a:rPr lang="en-US" sz="2200" dirty="0">
                <a:solidFill>
                  <a:srgbClr val="FF0000"/>
                </a:solidFill>
                <a:latin typeface="Abadi" panose="020B0604020104020204" pitchFamily="34" charset="0"/>
              </a:rPr>
              <a:t>'</a:t>
            </a:r>
          </a:p>
          <a:p>
            <a:endParaRPr lang="en-US" sz="2200" b="1" dirty="0">
              <a:latin typeface="Abadi" panose="020B0604020104020204" pitchFamily="34" charset="0"/>
            </a:endParaRPr>
          </a:p>
          <a:p>
            <a:r>
              <a:rPr lang="en-US" sz="2200" dirty="0">
                <a:latin typeface="Abadi" panose="020B0604020104020204" pitchFamily="34" charset="0"/>
              </a:rPr>
              <a:t>decode the response content as a Json using .</a:t>
            </a:r>
            <a:r>
              <a:rPr lang="en-US" sz="2200" dirty="0" err="1">
                <a:latin typeface="Abadi" panose="020B0604020104020204" pitchFamily="34" charset="0"/>
              </a:rPr>
              <a:t>json</a:t>
            </a:r>
            <a:r>
              <a:rPr lang="en-US" sz="2200" dirty="0">
                <a:latin typeface="Abadi" panose="020B0604020104020204" pitchFamily="34" charset="0"/>
              </a:rPr>
              <a:t>() and turn it into a Pandas </a:t>
            </a:r>
            <a:r>
              <a:rPr lang="en-US" sz="2200" dirty="0" err="1">
                <a:latin typeface="Abadi" panose="020B0604020104020204" pitchFamily="34" charset="0"/>
              </a:rPr>
              <a:t>dataframe</a:t>
            </a:r>
            <a:r>
              <a:rPr lang="en-US" sz="2200" dirty="0">
                <a:latin typeface="Abadi" panose="020B0604020104020204" pitchFamily="34" charset="0"/>
              </a:rPr>
              <a:t> using .</a:t>
            </a:r>
            <a:r>
              <a:rPr lang="en-US" sz="2200" dirty="0" err="1">
                <a:latin typeface="Abadi" panose="020B0604020104020204" pitchFamily="34" charset="0"/>
              </a:rPr>
              <a:t>json_normalize</a:t>
            </a:r>
            <a:r>
              <a:rPr lang="en-US" sz="2200" dirty="0">
                <a:latin typeface="Abadi" panose="020B0604020104020204" pitchFamily="34" charset="0"/>
              </a:rPr>
              <a:t>()</a:t>
            </a:r>
          </a:p>
          <a:p>
            <a:endParaRPr lang="en-US" b="1" dirty="0"/>
          </a:p>
          <a:p>
            <a:endParaRPr lang="en-US" b="1" dirty="0"/>
          </a:p>
          <a:p>
            <a:endParaRPr lang="en-US" b="1" dirty="0"/>
          </a:p>
          <a:p>
            <a:endParaRPr lang="en-US" b="1" dirty="0"/>
          </a:p>
          <a:p>
            <a:endParaRPr lang="en-US" b="1" dirty="0"/>
          </a:p>
          <a:p>
            <a:endParaRPr lang="es-AR" b="1" dirty="0"/>
          </a:p>
        </p:txBody>
      </p:sp>
      <p:pic>
        <p:nvPicPr>
          <p:cNvPr id="6" name="Imagen 5">
            <a:extLst>
              <a:ext uri="{FF2B5EF4-FFF2-40B4-BE49-F238E27FC236}">
                <a16:creationId xmlns:a16="http://schemas.microsoft.com/office/drawing/2014/main" id="{213007B6-D42D-4A00-CEEF-F9BDCCC670A2}"/>
              </a:ext>
            </a:extLst>
          </p:cNvPr>
          <p:cNvPicPr>
            <a:picLocks noChangeAspect="1"/>
          </p:cNvPicPr>
          <p:nvPr/>
        </p:nvPicPr>
        <p:blipFill>
          <a:blip r:embed="rId4"/>
          <a:stretch>
            <a:fillRect/>
          </a:stretch>
        </p:blipFill>
        <p:spPr>
          <a:xfrm>
            <a:off x="3289321" y="5653569"/>
            <a:ext cx="4544130" cy="681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551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DFF47D09-27F5-F54E-CD83-1BC4CCF0ACFB}"/>
              </a:ext>
            </a:extLst>
          </p:cNvPr>
          <p:cNvSpPr txBox="1"/>
          <p:nvPr/>
        </p:nvSpPr>
        <p:spPr>
          <a:xfrm>
            <a:off x="838200" y="1419443"/>
            <a:ext cx="10515600" cy="5324535"/>
          </a:xfrm>
          <a:prstGeom prst="rect">
            <a:avLst/>
          </a:prstGeom>
          <a:noFill/>
        </p:spPr>
        <p:txBody>
          <a:bodyPr wrap="square" rtlCol="0">
            <a:spAutoFit/>
          </a:bodyPr>
          <a:lstStyle/>
          <a:p>
            <a:r>
              <a:rPr lang="en-US" sz="2200" dirty="0">
                <a:latin typeface="Abadi" panose="020B0604020104020204" pitchFamily="34" charset="0"/>
              </a:rPr>
              <a:t>You will notice that a lot of the data are IDs.</a:t>
            </a:r>
          </a:p>
          <a:p>
            <a:endParaRPr lang="en-US" sz="2200" b="1" dirty="0">
              <a:latin typeface="Abadi" panose="020B0604020104020204" pitchFamily="34" charset="0"/>
            </a:endParaRPr>
          </a:p>
          <a:p>
            <a:r>
              <a:rPr lang="en-US" sz="2200" dirty="0">
                <a:latin typeface="Abadi" panose="020B0604020104020204" pitchFamily="34" charset="0"/>
              </a:rPr>
              <a:t>Use the API again to get information about the launches using the IDs given for each launch. Specifically we will be using columns rocket, payloads, launchpad, and cores.</a:t>
            </a:r>
          </a:p>
          <a:p>
            <a:endParaRPr lang="en-US" sz="2200" b="1" dirty="0">
              <a:latin typeface="Abadi" panose="020B0604020104020204" pitchFamily="34" charset="0"/>
            </a:endParaRPr>
          </a:p>
          <a:p>
            <a:endParaRPr lang="en-US" sz="2200" b="1" dirty="0">
              <a:latin typeface="Abadi" panose="020B0604020104020204" pitchFamily="34" charset="0"/>
            </a:endParaRPr>
          </a:p>
          <a:p>
            <a:endParaRPr lang="en-US" sz="2200" b="1" dirty="0">
              <a:latin typeface="Abadi" panose="020B0604020104020204" pitchFamily="34" charset="0"/>
            </a:endParaRPr>
          </a:p>
          <a:p>
            <a:endParaRPr lang="en-US" sz="2200" b="1" dirty="0">
              <a:latin typeface="Abadi" panose="020B0604020104020204" pitchFamily="34" charset="0"/>
            </a:endParaRPr>
          </a:p>
          <a:p>
            <a:endParaRPr lang="en-US" sz="2200" b="1" dirty="0">
              <a:latin typeface="Abadi" panose="020B0604020104020204" pitchFamily="34" charset="0"/>
            </a:endParaRPr>
          </a:p>
          <a:p>
            <a:endParaRPr lang="en-US" sz="2200" b="1" dirty="0">
              <a:latin typeface="Abadi" panose="020B0604020104020204" pitchFamily="34" charset="0"/>
            </a:endParaRPr>
          </a:p>
          <a:p>
            <a:endParaRPr lang="en-US" sz="2200" b="1" dirty="0">
              <a:latin typeface="Abadi" panose="020B0604020104020204" pitchFamily="34" charset="0"/>
            </a:endParaRPr>
          </a:p>
          <a:p>
            <a:r>
              <a:rPr lang="en-US" sz="2200" dirty="0">
                <a:latin typeface="Abadi" panose="020B0604020104020204" pitchFamily="34" charset="0"/>
              </a:rPr>
              <a:t>apply  </a:t>
            </a:r>
            <a:r>
              <a:rPr lang="en-US" sz="2200" dirty="0" err="1">
                <a:latin typeface="Abadi" panose="020B0604020104020204" pitchFamily="34" charset="0"/>
              </a:rPr>
              <a:t>getBoosterVersion</a:t>
            </a:r>
            <a:r>
              <a:rPr lang="en-US" sz="2200" dirty="0">
                <a:latin typeface="Abadi" panose="020B0604020104020204" pitchFamily="34" charset="0"/>
              </a:rPr>
              <a:t> function method to get the booster version</a:t>
            </a:r>
          </a:p>
          <a:p>
            <a:endParaRPr lang="en-US" sz="2200" dirty="0">
              <a:latin typeface="Abadi" panose="020B0604020104020204" pitchFamily="34" charset="0"/>
            </a:endParaRPr>
          </a:p>
          <a:p>
            <a:endParaRPr lang="en-US" dirty="0">
              <a:latin typeface="Abadi" panose="020B0604020104020204" pitchFamily="34" charset="0"/>
            </a:endParaRPr>
          </a:p>
          <a:p>
            <a:endParaRPr lang="en-US" b="1" dirty="0"/>
          </a:p>
          <a:p>
            <a:endParaRPr lang="es-AR" b="1" dirty="0"/>
          </a:p>
        </p:txBody>
      </p:sp>
      <p:pic>
        <p:nvPicPr>
          <p:cNvPr id="5" name="Imagen 4">
            <a:extLst>
              <a:ext uri="{FF2B5EF4-FFF2-40B4-BE49-F238E27FC236}">
                <a16:creationId xmlns:a16="http://schemas.microsoft.com/office/drawing/2014/main" id="{D35FDCB3-B82C-435F-3995-96BD31BDD996}"/>
              </a:ext>
            </a:extLst>
          </p:cNvPr>
          <p:cNvPicPr>
            <a:picLocks noChangeAspect="1"/>
          </p:cNvPicPr>
          <p:nvPr/>
        </p:nvPicPr>
        <p:blipFill>
          <a:blip r:embed="rId4"/>
          <a:stretch>
            <a:fillRect/>
          </a:stretch>
        </p:blipFill>
        <p:spPr>
          <a:xfrm>
            <a:off x="2869257" y="2969334"/>
            <a:ext cx="5906324" cy="1819529"/>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1AC9C17E-27DE-C6B7-80DF-079F88D0E536}"/>
              </a:ext>
            </a:extLst>
          </p:cNvPr>
          <p:cNvPicPr>
            <a:picLocks noChangeAspect="1"/>
          </p:cNvPicPr>
          <p:nvPr/>
        </p:nvPicPr>
        <p:blipFill>
          <a:blip r:embed="rId5"/>
          <a:stretch>
            <a:fillRect/>
          </a:stretch>
        </p:blipFill>
        <p:spPr>
          <a:xfrm>
            <a:off x="3340167" y="6084430"/>
            <a:ext cx="2872638" cy="2839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0205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DFF47D09-27F5-F54E-CD83-1BC4CCF0ACFB}"/>
              </a:ext>
            </a:extLst>
          </p:cNvPr>
          <p:cNvSpPr txBox="1"/>
          <p:nvPr/>
        </p:nvSpPr>
        <p:spPr>
          <a:xfrm>
            <a:off x="838199" y="1419443"/>
            <a:ext cx="4277825" cy="3754874"/>
          </a:xfrm>
          <a:prstGeom prst="rect">
            <a:avLst/>
          </a:prstGeom>
          <a:noFill/>
        </p:spPr>
        <p:txBody>
          <a:bodyPr wrap="square" rtlCol="0">
            <a:spAutoFit/>
          </a:bodyPr>
          <a:lstStyle/>
          <a:p>
            <a:r>
              <a:rPr lang="en-US" sz="2200" i="0" dirty="0">
                <a:effectLst/>
                <a:latin typeface="Abadi" panose="020B0604020104020204" pitchFamily="34" charset="0"/>
              </a:rPr>
              <a:t>apply the rest of the functions</a:t>
            </a:r>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r>
              <a:rPr lang="en-US" sz="2200" dirty="0">
                <a:latin typeface="Abadi" panose="020B0604020104020204" pitchFamily="34" charset="0"/>
              </a:rPr>
              <a:t>Finally lets construct our dataset using the data we have obtained.</a:t>
            </a:r>
          </a:p>
          <a:p>
            <a:endParaRPr lang="en-US" sz="2200" b="1" dirty="0">
              <a:latin typeface="Abadi" panose="020B0604020104020204" pitchFamily="34" charset="0"/>
            </a:endParaRPr>
          </a:p>
          <a:p>
            <a:endParaRPr lang="es-AR" b="1" dirty="0"/>
          </a:p>
        </p:txBody>
      </p:sp>
      <p:pic>
        <p:nvPicPr>
          <p:cNvPr id="10" name="Imagen 9">
            <a:extLst>
              <a:ext uri="{FF2B5EF4-FFF2-40B4-BE49-F238E27FC236}">
                <a16:creationId xmlns:a16="http://schemas.microsoft.com/office/drawing/2014/main" id="{5CF0BF17-CA73-7041-32C3-9E14AA95E0C5}"/>
              </a:ext>
            </a:extLst>
          </p:cNvPr>
          <p:cNvPicPr>
            <a:picLocks noChangeAspect="1"/>
          </p:cNvPicPr>
          <p:nvPr/>
        </p:nvPicPr>
        <p:blipFill>
          <a:blip r:embed="rId4"/>
          <a:stretch>
            <a:fillRect/>
          </a:stretch>
        </p:blipFill>
        <p:spPr>
          <a:xfrm>
            <a:off x="5299945" y="3429000"/>
            <a:ext cx="4537738" cy="3095348"/>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791304F8-AC30-F082-403A-1F1F697E1E82}"/>
              </a:ext>
            </a:extLst>
          </p:cNvPr>
          <p:cNvPicPr>
            <a:picLocks noChangeAspect="1"/>
          </p:cNvPicPr>
          <p:nvPr/>
        </p:nvPicPr>
        <p:blipFill>
          <a:blip r:embed="rId5"/>
          <a:stretch>
            <a:fillRect/>
          </a:stretch>
        </p:blipFill>
        <p:spPr>
          <a:xfrm>
            <a:off x="1140742" y="2216966"/>
            <a:ext cx="2469779" cy="622106"/>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F0EF110D-0934-C5A3-82A7-0B278B54CC64}"/>
              </a:ext>
            </a:extLst>
          </p:cNvPr>
          <p:cNvPicPr>
            <a:picLocks noChangeAspect="1"/>
          </p:cNvPicPr>
          <p:nvPr/>
        </p:nvPicPr>
        <p:blipFill>
          <a:blip r:embed="rId6"/>
          <a:stretch>
            <a:fillRect/>
          </a:stretch>
        </p:blipFill>
        <p:spPr>
          <a:xfrm>
            <a:off x="4329952" y="2191800"/>
            <a:ext cx="2469778" cy="626209"/>
          </a:xfrm>
          <a:prstGeom prst="rect">
            <a:avLst/>
          </a:prstGeom>
          <a:ln>
            <a:noFill/>
          </a:ln>
          <a:effectLst>
            <a:outerShdw blurRad="292100" dist="139700" dir="2700000" algn="tl" rotWithShape="0">
              <a:srgbClr val="333333">
                <a:alpha val="65000"/>
              </a:srgbClr>
            </a:outerShdw>
          </a:effectLst>
        </p:spPr>
      </p:pic>
      <p:pic>
        <p:nvPicPr>
          <p:cNvPr id="17" name="Imagen 16">
            <a:extLst>
              <a:ext uri="{FF2B5EF4-FFF2-40B4-BE49-F238E27FC236}">
                <a16:creationId xmlns:a16="http://schemas.microsoft.com/office/drawing/2014/main" id="{1ACB1F70-D76B-BF70-2F38-013130E56F52}"/>
              </a:ext>
            </a:extLst>
          </p:cNvPr>
          <p:cNvPicPr>
            <a:picLocks noChangeAspect="1"/>
          </p:cNvPicPr>
          <p:nvPr/>
        </p:nvPicPr>
        <p:blipFill>
          <a:blip r:embed="rId7"/>
          <a:stretch>
            <a:fillRect/>
          </a:stretch>
        </p:blipFill>
        <p:spPr>
          <a:xfrm>
            <a:off x="7428337" y="2190346"/>
            <a:ext cx="2863145" cy="6221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890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DFF47D09-27F5-F54E-CD83-1BC4CCF0ACFB}"/>
              </a:ext>
            </a:extLst>
          </p:cNvPr>
          <p:cNvSpPr txBox="1"/>
          <p:nvPr/>
        </p:nvSpPr>
        <p:spPr>
          <a:xfrm>
            <a:off x="770011" y="1475105"/>
            <a:ext cx="10515600" cy="707886"/>
          </a:xfrm>
          <a:prstGeom prst="rect">
            <a:avLst/>
          </a:prstGeom>
          <a:noFill/>
        </p:spPr>
        <p:txBody>
          <a:bodyPr wrap="square" rtlCol="0">
            <a:spAutoFit/>
          </a:bodyPr>
          <a:lstStyle/>
          <a:p>
            <a:r>
              <a:rPr lang="en-US" sz="2200" b="0" i="0" dirty="0">
                <a:effectLst/>
                <a:latin typeface="Abadi" panose="020B0604020104020204" pitchFamily="34" charset="0"/>
              </a:rPr>
              <a:t>Create a Pandas data frame from the dictionary </a:t>
            </a:r>
            <a:r>
              <a:rPr lang="en-US" sz="2200" b="0" i="0" dirty="0" err="1">
                <a:effectLst/>
                <a:latin typeface="Abadi" panose="020B0604020104020204" pitchFamily="34" charset="0"/>
              </a:rPr>
              <a:t>launch_dict</a:t>
            </a:r>
            <a:r>
              <a:rPr lang="en-US" sz="2200" b="0" i="0" dirty="0">
                <a:effectLst/>
                <a:latin typeface="Abadi" panose="020B0604020104020204" pitchFamily="34" charset="0"/>
              </a:rPr>
              <a:t>.</a:t>
            </a:r>
            <a:endParaRPr lang="en-US" sz="2200" b="1" dirty="0">
              <a:latin typeface="Abadi" panose="020B0604020104020204" pitchFamily="34" charset="0"/>
            </a:endParaRPr>
          </a:p>
          <a:p>
            <a:endParaRPr lang="es-AR" b="1" dirty="0"/>
          </a:p>
        </p:txBody>
      </p:sp>
      <p:pic>
        <p:nvPicPr>
          <p:cNvPr id="5" name="Imagen 4">
            <a:extLst>
              <a:ext uri="{FF2B5EF4-FFF2-40B4-BE49-F238E27FC236}">
                <a16:creationId xmlns:a16="http://schemas.microsoft.com/office/drawing/2014/main" id="{E446AEAD-7023-28A2-D9DF-7FD17AA6F11A}"/>
              </a:ext>
            </a:extLst>
          </p:cNvPr>
          <p:cNvPicPr>
            <a:picLocks noChangeAspect="1"/>
          </p:cNvPicPr>
          <p:nvPr/>
        </p:nvPicPr>
        <p:blipFill>
          <a:blip r:embed="rId4"/>
          <a:stretch>
            <a:fillRect/>
          </a:stretch>
        </p:blipFill>
        <p:spPr>
          <a:xfrm>
            <a:off x="1635134" y="2276056"/>
            <a:ext cx="5442183" cy="40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8857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DFF47D09-27F5-F54E-CD83-1BC4CCF0ACFB}"/>
              </a:ext>
            </a:extLst>
          </p:cNvPr>
          <p:cNvSpPr txBox="1"/>
          <p:nvPr/>
        </p:nvSpPr>
        <p:spPr>
          <a:xfrm>
            <a:off x="770011" y="1475105"/>
            <a:ext cx="10515600" cy="4185761"/>
          </a:xfrm>
          <a:prstGeom prst="rect">
            <a:avLst/>
          </a:prstGeom>
          <a:noFill/>
        </p:spPr>
        <p:txBody>
          <a:bodyPr wrap="square" rtlCol="0">
            <a:spAutoFit/>
          </a:bodyPr>
          <a:lstStyle/>
          <a:p>
            <a:r>
              <a:rPr lang="en-US" sz="2200" dirty="0">
                <a:latin typeface="Abadi" panose="020B0604020104020204" pitchFamily="34" charset="0"/>
              </a:rPr>
              <a:t>We will be introduced in the "Data Wrangling" little by little</a:t>
            </a:r>
          </a:p>
          <a:p>
            <a:endParaRPr lang="en-US" sz="2200" u="sng" dirty="0">
              <a:latin typeface="Abadi" panose="020B0604020104020204" pitchFamily="34" charset="0"/>
            </a:endParaRPr>
          </a:p>
          <a:p>
            <a:pPr marL="285750" indent="-285750">
              <a:buFont typeface="Wingdings" panose="05000000000000000000" pitchFamily="2" charset="2"/>
              <a:buChar char="q"/>
            </a:pPr>
            <a:r>
              <a:rPr lang="en-US" sz="2200" u="sng" dirty="0">
                <a:latin typeface="Abadi" panose="020B0604020104020204" pitchFamily="34" charset="0"/>
              </a:rPr>
              <a:t>2° Step: Filter the </a:t>
            </a:r>
            <a:r>
              <a:rPr lang="en-US" sz="2200" u="sng" dirty="0" err="1">
                <a:latin typeface="Abadi" panose="020B0604020104020204" pitchFamily="34" charset="0"/>
              </a:rPr>
              <a:t>dataframe</a:t>
            </a:r>
            <a:r>
              <a:rPr lang="en-US" sz="2200" u="sng" dirty="0">
                <a:latin typeface="Abadi" panose="020B0604020104020204" pitchFamily="34" charset="0"/>
              </a:rPr>
              <a:t> to only include Falcon 9 launches</a:t>
            </a:r>
          </a:p>
          <a:p>
            <a:endParaRPr lang="en-US" sz="2200" u="sng" dirty="0">
              <a:latin typeface="Abadi" panose="020B0604020104020204" pitchFamily="34" charset="0"/>
            </a:endParaRPr>
          </a:p>
          <a:p>
            <a:pPr marL="285750" indent="-285750">
              <a:buFont typeface="Arial" panose="020B0604020202020204" pitchFamily="34" charset="0"/>
              <a:buChar char="•"/>
            </a:pPr>
            <a:r>
              <a:rPr lang="en-US" sz="2200" dirty="0">
                <a:latin typeface="Abadi" panose="020B0604020104020204" pitchFamily="34" charset="0"/>
              </a:rPr>
              <a:t>We remove the Falcon 1 launches keeping only the Falcon 9 launches.</a:t>
            </a:r>
          </a:p>
          <a:p>
            <a:pPr marL="285750" indent="-285750">
              <a:buFont typeface="Arial" panose="020B0604020202020204" pitchFamily="34" charset="0"/>
              <a:buChar char="•"/>
            </a:pPr>
            <a:r>
              <a:rPr lang="en-US" sz="2200" dirty="0">
                <a:latin typeface="Abadi" panose="020B0604020104020204" pitchFamily="34" charset="0"/>
              </a:rPr>
              <a:t>Filter the data </a:t>
            </a:r>
            <a:r>
              <a:rPr lang="en-US" sz="2200" dirty="0" err="1">
                <a:latin typeface="Abadi" panose="020B0604020104020204" pitchFamily="34" charset="0"/>
              </a:rPr>
              <a:t>dataframe</a:t>
            </a:r>
            <a:r>
              <a:rPr lang="en-US" sz="2200" dirty="0">
                <a:latin typeface="Abadi" panose="020B0604020104020204" pitchFamily="34" charset="0"/>
              </a:rPr>
              <a:t> using the </a:t>
            </a:r>
            <a:r>
              <a:rPr lang="en-US" sz="2200" dirty="0" err="1">
                <a:latin typeface="Abadi" panose="020B0604020104020204" pitchFamily="34" charset="0"/>
              </a:rPr>
              <a:t>BoosterVersion</a:t>
            </a:r>
            <a:r>
              <a:rPr lang="en-US" sz="2200" dirty="0">
                <a:latin typeface="Abadi" panose="020B0604020104020204" pitchFamily="34" charset="0"/>
              </a:rPr>
              <a:t> column to only keep the Falcon 9 launches.</a:t>
            </a:r>
          </a:p>
          <a:p>
            <a:pPr marL="285750" indent="-285750">
              <a:buFont typeface="Arial" panose="020B0604020202020204" pitchFamily="34" charset="0"/>
              <a:buChar char="•"/>
            </a:pPr>
            <a:r>
              <a:rPr lang="en-US" sz="2200" dirty="0">
                <a:latin typeface="Abadi" panose="020B0604020104020204" pitchFamily="34" charset="0"/>
              </a:rPr>
              <a:t>Save the filtered data to a new </a:t>
            </a:r>
            <a:r>
              <a:rPr lang="en-US" sz="2200" dirty="0" err="1">
                <a:latin typeface="Abadi" panose="020B0604020104020204" pitchFamily="34" charset="0"/>
              </a:rPr>
              <a:t>dataframe</a:t>
            </a:r>
            <a:r>
              <a:rPr lang="en-US" sz="2200" dirty="0">
                <a:latin typeface="Abadi" panose="020B0604020104020204" pitchFamily="34" charset="0"/>
              </a:rPr>
              <a:t> called data_falcon9</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Wingdings" panose="05000000000000000000" pitchFamily="2" charset="2"/>
              <a:buChar char="q"/>
            </a:pPr>
            <a:endParaRPr lang="en-US" u="sng" dirty="0">
              <a:latin typeface="Abadi" panose="020B0604020104020204" pitchFamily="34" charset="0"/>
            </a:endParaRPr>
          </a:p>
          <a:p>
            <a:endParaRPr lang="en-US" u="sng" dirty="0">
              <a:latin typeface="Abadi" panose="020B0604020104020204" pitchFamily="34" charset="0"/>
            </a:endParaRPr>
          </a:p>
          <a:p>
            <a:pPr marL="285750" indent="-285750">
              <a:buFont typeface="Wingdings" panose="05000000000000000000" pitchFamily="2" charset="2"/>
              <a:buChar char="q"/>
            </a:pPr>
            <a:endParaRPr lang="es-AR" u="sng" dirty="0">
              <a:latin typeface="Abadi" panose="020B0604020104020204" pitchFamily="34" charset="0"/>
            </a:endParaRPr>
          </a:p>
        </p:txBody>
      </p:sp>
      <p:pic>
        <p:nvPicPr>
          <p:cNvPr id="8" name="Imagen 7">
            <a:extLst>
              <a:ext uri="{FF2B5EF4-FFF2-40B4-BE49-F238E27FC236}">
                <a16:creationId xmlns:a16="http://schemas.microsoft.com/office/drawing/2014/main" id="{C29E0C46-B0B7-D1DF-DB91-6B6F8B74FD01}"/>
              </a:ext>
            </a:extLst>
          </p:cNvPr>
          <p:cNvPicPr>
            <a:picLocks noChangeAspect="1"/>
          </p:cNvPicPr>
          <p:nvPr/>
        </p:nvPicPr>
        <p:blipFill>
          <a:blip r:embed="rId4"/>
          <a:stretch>
            <a:fillRect/>
          </a:stretch>
        </p:blipFill>
        <p:spPr>
          <a:xfrm>
            <a:off x="1175282" y="4646521"/>
            <a:ext cx="8626959" cy="2969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786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971550" lvl="1" indent="-514350">
              <a:lnSpc>
                <a:spcPct val="120000"/>
              </a:lnSpc>
              <a:spcBef>
                <a:spcPts val="1400"/>
              </a:spcBef>
              <a:buFont typeface="+mj-lt"/>
              <a:buAutoNum type="arabicPeriod"/>
            </a:pPr>
            <a:r>
              <a:rPr lang="en-US" sz="2200" dirty="0">
                <a:solidFill>
                  <a:schemeClr val="tx1"/>
                </a:solidFill>
                <a:latin typeface="Abadi"/>
              </a:rPr>
              <a:t>import required packages for this lab</a:t>
            </a:r>
          </a:p>
          <a:p>
            <a:pPr marL="971550" lvl="1" indent="-514350">
              <a:lnSpc>
                <a:spcPct val="120000"/>
              </a:lnSpc>
              <a:spcBef>
                <a:spcPts val="1400"/>
              </a:spcBef>
              <a:buFont typeface="+mj-lt"/>
              <a:buAutoNum type="arabicPeriod"/>
            </a:pPr>
            <a:endParaRPr lang="en-US" sz="2200" dirty="0">
              <a:solidFill>
                <a:schemeClr val="tx1"/>
              </a:solidFill>
              <a:latin typeface="Abadi"/>
            </a:endParaRPr>
          </a:p>
          <a:p>
            <a:pPr marL="971550" lvl="1" indent="-514350">
              <a:lnSpc>
                <a:spcPct val="120000"/>
              </a:lnSpc>
              <a:spcBef>
                <a:spcPts val="1400"/>
              </a:spcBef>
              <a:buFont typeface="+mj-lt"/>
              <a:buAutoNum type="arabicPeriod"/>
            </a:pPr>
            <a:r>
              <a:rPr lang="en-US" sz="2200" dirty="0">
                <a:solidFill>
                  <a:schemeClr val="tx1"/>
                </a:solidFill>
                <a:latin typeface="Abadi" panose="020B0604020104020204" pitchFamily="34" charset="0"/>
              </a:rPr>
              <a:t>IBM</a:t>
            </a:r>
            <a:r>
              <a:rPr lang="en-US" sz="2200" b="0" i="0" dirty="0">
                <a:solidFill>
                  <a:schemeClr val="tx1"/>
                </a:solidFill>
                <a:effectLst/>
                <a:latin typeface="Abadi" panose="020B0604020104020204" pitchFamily="34" charset="0"/>
              </a:rPr>
              <a:t> provided some helper functions for you to process web scraped HTML table</a:t>
            </a:r>
          </a:p>
          <a:p>
            <a:pPr marL="971550" lvl="1" indent="-514350">
              <a:lnSpc>
                <a:spcPct val="120000"/>
              </a:lnSpc>
              <a:spcBef>
                <a:spcPts val="1400"/>
              </a:spcBef>
              <a:buFont typeface="+mj-lt"/>
              <a:buAutoNum type="arabicPeriod"/>
            </a:pPr>
            <a:r>
              <a:rPr lang="en-US" sz="2200" dirty="0">
                <a:solidFill>
                  <a:schemeClr val="tx1"/>
                </a:solidFill>
                <a:latin typeface="Abadi"/>
              </a:rPr>
              <a:t>To maintain consistency of lab tasks, you were asked to scrape data from a snapshot of the Falcon 9 and Falcon Heavy </a:t>
            </a:r>
            <a:r>
              <a:rPr lang="en-US" sz="2200" dirty="0" err="1">
                <a:solidFill>
                  <a:schemeClr val="tx1"/>
                </a:solidFill>
                <a:latin typeface="Abadi"/>
              </a:rPr>
              <a:t>Wikipage</a:t>
            </a:r>
            <a:r>
              <a:rPr lang="en-US" sz="2200" dirty="0">
                <a:solidFill>
                  <a:schemeClr val="tx1"/>
                </a:solidFill>
                <a:latin typeface="Abadi"/>
              </a:rPr>
              <a:t> Launch List updated on June 9, 2021</a:t>
            </a:r>
          </a:p>
          <a:p>
            <a:pPr marL="457200" lvl="1" indent="0">
              <a:lnSpc>
                <a:spcPct val="120000"/>
              </a:lnSpc>
              <a:spcBef>
                <a:spcPts val="1400"/>
              </a:spcBef>
              <a:buNone/>
            </a:pPr>
            <a:r>
              <a:rPr lang="en-US" sz="2200" dirty="0">
                <a:solidFill>
                  <a:schemeClr val="tx1"/>
                </a:solidFill>
                <a:latin typeface="Abadi"/>
              </a:rPr>
              <a:t>	</a:t>
            </a:r>
            <a:r>
              <a:rPr lang="en-US" sz="2200" dirty="0" err="1">
                <a:solidFill>
                  <a:schemeClr val="tx1"/>
                </a:solidFill>
                <a:latin typeface="Abadi"/>
              </a:rPr>
              <a:t>static_url</a:t>
            </a:r>
            <a:r>
              <a:rPr lang="en-US" sz="2200" dirty="0">
                <a:solidFill>
                  <a:schemeClr val="tx1"/>
                </a:solidFill>
                <a:latin typeface="Abadi"/>
              </a:rPr>
              <a:t> = </a:t>
            </a:r>
            <a:r>
              <a:rPr lang="en-US" sz="2200" dirty="0">
                <a:solidFill>
                  <a:srgbClr val="C00000"/>
                </a:solidFill>
                <a:latin typeface="Abadi"/>
              </a:rPr>
              <a:t>"https://en.wikipedia.org/w/</a:t>
            </a:r>
            <a:r>
              <a:rPr lang="en-US" sz="2200" dirty="0" err="1">
                <a:solidFill>
                  <a:srgbClr val="C00000"/>
                </a:solidFill>
                <a:latin typeface="Abadi"/>
              </a:rPr>
              <a:t>index.php?title</a:t>
            </a:r>
            <a:r>
              <a:rPr lang="en-US" sz="2200" dirty="0">
                <a:solidFill>
                  <a:srgbClr val="C00000"/>
                </a:solidFill>
                <a:latin typeface="Abadi"/>
              </a:rPr>
              <a:t>=List_of_Falcon_9_and_Falcon_Heavy_launches&amp;oldid=1027686922"</a:t>
            </a:r>
          </a:p>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 name="Imagen 2">
            <a:extLst>
              <a:ext uri="{FF2B5EF4-FFF2-40B4-BE49-F238E27FC236}">
                <a16:creationId xmlns:a16="http://schemas.microsoft.com/office/drawing/2014/main" id="{0A31686A-13E1-2CCB-D775-93188687FCDA}"/>
              </a:ext>
            </a:extLst>
          </p:cNvPr>
          <p:cNvPicPr>
            <a:picLocks noChangeAspect="1"/>
          </p:cNvPicPr>
          <p:nvPr/>
        </p:nvPicPr>
        <p:blipFill>
          <a:blip r:embed="rId4"/>
          <a:stretch>
            <a:fillRect/>
          </a:stretch>
        </p:blipFill>
        <p:spPr>
          <a:xfrm>
            <a:off x="6697874" y="1685644"/>
            <a:ext cx="3153986" cy="636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5227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200" u="sng" dirty="0">
                <a:solidFill>
                  <a:schemeClr val="accent3">
                    <a:lumMod val="25000"/>
                  </a:schemeClr>
                </a:solidFill>
                <a:latin typeface="Abadi" panose="020B0604020104020204" pitchFamily="34" charset="0"/>
              </a:rPr>
              <a:t>1° Step: Extract all column/variable names from the HTML table header</a:t>
            </a:r>
          </a:p>
          <a:p>
            <a:pPr marL="0" indent="0">
              <a:lnSpc>
                <a:spcPct val="120000"/>
              </a:lnSpc>
              <a:spcBef>
                <a:spcPts val="1400"/>
              </a:spcBef>
              <a:buNone/>
            </a:pPr>
            <a:r>
              <a:rPr lang="en-US" sz="2200" dirty="0">
                <a:solidFill>
                  <a:schemeClr val="tx1"/>
                </a:solidFill>
                <a:latin typeface="Abadi" panose="020B0604020104020204" pitchFamily="34" charset="0"/>
              </a:rPr>
              <a:t>L</a:t>
            </a:r>
            <a:r>
              <a:rPr lang="en-US" sz="2200" b="0" i="0" dirty="0">
                <a:solidFill>
                  <a:schemeClr val="tx1"/>
                </a:solidFill>
                <a:effectLst/>
                <a:latin typeface="Abadi" panose="020B0604020104020204" pitchFamily="34" charset="0"/>
              </a:rPr>
              <a:t>et's perform an HTTP GET method to request the Falcon9 Launch HTML page, as an HTTP response</a:t>
            </a:r>
          </a:p>
          <a:p>
            <a:pPr marL="0" indent="0">
              <a:lnSpc>
                <a:spcPct val="120000"/>
              </a:lnSpc>
              <a:spcBef>
                <a:spcPts val="1400"/>
              </a:spcBef>
              <a:buNone/>
            </a:pPr>
            <a:endParaRPr lang="en-US" sz="2200" dirty="0">
              <a:solidFill>
                <a:schemeClr val="tx1"/>
              </a:solidFill>
              <a:latin typeface="Abadi" panose="020B0604020104020204" pitchFamily="34" charset="0"/>
            </a:endParaRPr>
          </a:p>
          <a:p>
            <a:pPr marL="0" indent="0">
              <a:lnSpc>
                <a:spcPct val="120000"/>
              </a:lnSpc>
              <a:spcBef>
                <a:spcPts val="1400"/>
              </a:spcBef>
              <a:buNone/>
            </a:pPr>
            <a:r>
              <a:rPr lang="en-US" sz="2200" b="0" i="0" dirty="0">
                <a:solidFill>
                  <a:schemeClr val="tx1"/>
                </a:solidFill>
                <a:effectLst/>
                <a:latin typeface="Abadi" panose="020B0604020104020204" pitchFamily="34" charset="0"/>
              </a:rPr>
              <a:t>Create a </a:t>
            </a:r>
            <a:r>
              <a:rPr lang="en-US" sz="2200" b="0" i="0" dirty="0" err="1">
                <a:solidFill>
                  <a:schemeClr val="tx1"/>
                </a:solidFill>
                <a:effectLst/>
                <a:latin typeface="Abadi" panose="020B0604020104020204" pitchFamily="34" charset="0"/>
              </a:rPr>
              <a:t>BeautifulSoup</a:t>
            </a:r>
            <a:r>
              <a:rPr lang="en-US" sz="2200" b="0" i="0" dirty="0">
                <a:solidFill>
                  <a:schemeClr val="tx1"/>
                </a:solidFill>
                <a:effectLst/>
                <a:latin typeface="Abadi" panose="020B0604020104020204" pitchFamily="34" charset="0"/>
              </a:rPr>
              <a:t> object from the HTML response</a:t>
            </a:r>
            <a:endParaRPr lang="en-US" sz="2200" dirty="0">
              <a:solidFill>
                <a:schemeClr val="tx1"/>
              </a:solidFill>
              <a:latin typeface="Abadi" panose="020B0604020104020204" pitchFamily="34" charset="0"/>
            </a:endParaRPr>
          </a:p>
          <a:p>
            <a:pPr lvl="1">
              <a:lnSpc>
                <a:spcPct val="120000"/>
              </a:lnSpc>
              <a:spcBef>
                <a:spcPts val="1400"/>
              </a:spcBef>
            </a:pPr>
            <a:endParaRPr lang="en-US" sz="2000" dirty="0">
              <a:solidFill>
                <a:schemeClr val="tx1"/>
              </a:solidFill>
              <a:latin typeface="Abadi"/>
            </a:endParaRPr>
          </a:p>
          <a:p>
            <a:pPr lvl="1">
              <a:lnSpc>
                <a:spcPct val="120000"/>
              </a:lnSpc>
              <a:spcBef>
                <a:spcPts val="1400"/>
              </a:spcBef>
            </a:pPr>
            <a:endParaRPr lang="en-US" sz="2000" dirty="0">
              <a:solidFill>
                <a:schemeClr val="tx1"/>
              </a:solidFill>
              <a:latin typeface="Abadi"/>
            </a:endParaRPr>
          </a:p>
          <a:p>
            <a:pPr lvl="1">
              <a:lnSpc>
                <a:spcPct val="120000"/>
              </a:lnSpc>
              <a:spcBef>
                <a:spcPts val="1400"/>
              </a:spcBef>
            </a:pPr>
            <a:endParaRPr lang="en-US" sz="2000" dirty="0">
              <a:solidFill>
                <a:schemeClr val="tx1"/>
              </a:solidFill>
              <a:latin typeface="Abadi"/>
            </a:endParaRPr>
          </a:p>
          <a:p>
            <a:pPr marL="457200" indent="-457200">
              <a:lnSpc>
                <a:spcPct val="120000"/>
              </a:lnSpc>
              <a:spcBef>
                <a:spcPts val="1400"/>
              </a:spcBef>
              <a:buFont typeface="+mj-lt"/>
              <a:buAutoNum type="arabicPeriod" startAt="5"/>
            </a:pPr>
            <a:endParaRPr lang="en-US" sz="2000" dirty="0">
              <a:solidFill>
                <a:schemeClr val="tx1"/>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 name="Imagen 2">
            <a:extLst>
              <a:ext uri="{FF2B5EF4-FFF2-40B4-BE49-F238E27FC236}">
                <a16:creationId xmlns:a16="http://schemas.microsoft.com/office/drawing/2014/main" id="{7E2637D7-4491-1B88-865F-486766075999}"/>
              </a:ext>
            </a:extLst>
          </p:cNvPr>
          <p:cNvPicPr>
            <a:picLocks noChangeAspect="1"/>
          </p:cNvPicPr>
          <p:nvPr/>
        </p:nvPicPr>
        <p:blipFill>
          <a:blip r:embed="rId4"/>
          <a:stretch>
            <a:fillRect/>
          </a:stretch>
        </p:blipFill>
        <p:spPr>
          <a:xfrm>
            <a:off x="2981692" y="3116512"/>
            <a:ext cx="6092238" cy="440123"/>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858AA242-23F5-F7AB-62EF-38FDC9926886}"/>
              </a:ext>
            </a:extLst>
          </p:cNvPr>
          <p:cNvPicPr>
            <a:picLocks noChangeAspect="1"/>
          </p:cNvPicPr>
          <p:nvPr/>
        </p:nvPicPr>
        <p:blipFill>
          <a:blip r:embed="rId5"/>
          <a:stretch>
            <a:fillRect/>
          </a:stretch>
        </p:blipFill>
        <p:spPr>
          <a:xfrm>
            <a:off x="2831620" y="4449122"/>
            <a:ext cx="6816215" cy="7255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3667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83324" y="1580808"/>
            <a:ext cx="1108315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200" u="sng" dirty="0">
                <a:solidFill>
                  <a:schemeClr val="accent3">
                    <a:lumMod val="25000"/>
                  </a:schemeClr>
                </a:solidFill>
                <a:latin typeface="Abadi" panose="020B0604020104020204" pitchFamily="34" charset="0"/>
              </a:rPr>
              <a:t>2° Step: Extract all column/variable names from the HTML table header</a:t>
            </a:r>
            <a:endParaRPr lang="en-US" sz="2200" dirty="0">
              <a:solidFill>
                <a:schemeClr val="tx1"/>
              </a:solidFill>
              <a:latin typeface="Abadi" panose="020B0604020104020204" pitchFamily="34" charset="0"/>
            </a:endParaRPr>
          </a:p>
          <a:p>
            <a:pPr fontAlgn="base"/>
            <a:r>
              <a:rPr lang="en-US" sz="2200" dirty="0">
                <a:solidFill>
                  <a:srgbClr val="161616"/>
                </a:solidFill>
                <a:latin typeface="Abadi" panose="020B0604020104020204" pitchFamily="34" charset="0"/>
              </a:rPr>
              <a:t>W</a:t>
            </a:r>
            <a:r>
              <a:rPr lang="en-US" sz="2200" b="0" i="0" dirty="0">
                <a:solidFill>
                  <a:srgbClr val="161616"/>
                </a:solidFill>
                <a:effectLst/>
                <a:latin typeface="Abadi" panose="020B0604020104020204" pitchFamily="34" charset="0"/>
              </a:rPr>
              <a:t>e want to collect all relevant column names from the HTML table header.</a:t>
            </a:r>
          </a:p>
          <a:p>
            <a:pPr fontAlgn="base"/>
            <a:r>
              <a:rPr lang="en-US" sz="2200" b="0" i="0" dirty="0">
                <a:solidFill>
                  <a:srgbClr val="161616"/>
                </a:solidFill>
                <a:effectLst/>
                <a:latin typeface="Abadi" panose="020B0604020104020204" pitchFamily="34" charset="0"/>
              </a:rPr>
              <a:t>Let's try to find all tables on the wiki page first.</a:t>
            </a:r>
          </a:p>
          <a:p>
            <a:pPr fontAlgn="base"/>
            <a:endParaRPr lang="en-US" sz="2200" dirty="0">
              <a:solidFill>
                <a:srgbClr val="161616"/>
              </a:solidFill>
              <a:latin typeface="Abadi" panose="020B0604020104020204" pitchFamily="34" charset="0"/>
            </a:endParaRPr>
          </a:p>
          <a:p>
            <a:pPr fontAlgn="base"/>
            <a:endParaRPr lang="en-US" sz="2200" b="0" i="0" dirty="0">
              <a:solidFill>
                <a:srgbClr val="161616"/>
              </a:solidFill>
              <a:effectLst/>
              <a:latin typeface="Abadi" panose="020B0604020104020204" pitchFamily="34" charset="0"/>
            </a:endParaRPr>
          </a:p>
          <a:p>
            <a:pPr fontAlgn="base"/>
            <a:endParaRPr lang="en-US" sz="2200" dirty="0">
              <a:solidFill>
                <a:srgbClr val="161616"/>
              </a:solidFill>
              <a:latin typeface="Abadi" panose="020B0604020104020204" pitchFamily="34" charset="0"/>
            </a:endParaRPr>
          </a:p>
          <a:p>
            <a:pPr fontAlgn="base"/>
            <a:endParaRPr lang="en-US" sz="2200" b="0" i="0" dirty="0">
              <a:solidFill>
                <a:srgbClr val="161616"/>
              </a:solidFill>
              <a:effectLst/>
              <a:latin typeface="Abadi" panose="020B0604020104020204" pitchFamily="34" charset="0"/>
            </a:endParaRPr>
          </a:p>
          <a:p>
            <a:pPr fontAlgn="base"/>
            <a:r>
              <a:rPr lang="en-US" sz="2200" b="0" i="0" dirty="0">
                <a:solidFill>
                  <a:srgbClr val="161616"/>
                </a:solidFill>
                <a:effectLst/>
                <a:latin typeface="Abadi" panose="020B0604020104020204" pitchFamily="34" charset="0"/>
              </a:rPr>
              <a:t>Starting from the third table is our target table contains the actual launch records</a:t>
            </a:r>
            <a:r>
              <a:rPr lang="en-US" sz="2000" b="0" i="0" dirty="0">
                <a:solidFill>
                  <a:srgbClr val="161616"/>
                </a:solidFill>
                <a:effectLst/>
                <a:latin typeface="Abadi" panose="020B0604020104020204" pitchFamily="34" charset="0"/>
              </a:rPr>
              <a:t>.</a:t>
            </a:r>
          </a:p>
          <a:p>
            <a:pPr fontAlgn="base"/>
            <a:endParaRPr lang="en-US" sz="2000" dirty="0">
              <a:solidFill>
                <a:srgbClr val="161616"/>
              </a:solidFill>
              <a:latin typeface="inherit"/>
            </a:endParaRPr>
          </a:p>
          <a:p>
            <a:pPr fontAlgn="base"/>
            <a:endParaRPr lang="en-US" sz="2000" b="0" i="0" dirty="0">
              <a:solidFill>
                <a:srgbClr val="161616"/>
              </a:solidFill>
              <a:effectLst/>
              <a:latin typeface="inherit"/>
            </a:endParaRPr>
          </a:p>
          <a:p>
            <a:pPr marL="0" indent="0">
              <a:lnSpc>
                <a:spcPct val="120000"/>
              </a:lnSpc>
              <a:spcBef>
                <a:spcPts val="1400"/>
              </a:spcBef>
              <a:buNone/>
            </a:pPr>
            <a:endParaRPr lang="en-US" sz="2000" dirty="0">
              <a:solidFill>
                <a:schemeClr val="tx1"/>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 name="Imagen 2">
            <a:extLst>
              <a:ext uri="{FF2B5EF4-FFF2-40B4-BE49-F238E27FC236}">
                <a16:creationId xmlns:a16="http://schemas.microsoft.com/office/drawing/2014/main" id="{F3572481-0A5F-31B5-1601-DAF92EA5B91B}"/>
              </a:ext>
            </a:extLst>
          </p:cNvPr>
          <p:cNvPicPr>
            <a:picLocks noChangeAspect="1"/>
          </p:cNvPicPr>
          <p:nvPr/>
        </p:nvPicPr>
        <p:blipFill>
          <a:blip r:embed="rId4"/>
          <a:stretch>
            <a:fillRect/>
          </a:stretch>
        </p:blipFill>
        <p:spPr>
          <a:xfrm>
            <a:off x="2730733" y="3294995"/>
            <a:ext cx="4600301" cy="891751"/>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C2C3BC55-215B-8BD3-3200-400A67FD8DEB}"/>
              </a:ext>
            </a:extLst>
          </p:cNvPr>
          <p:cNvPicPr>
            <a:picLocks noChangeAspect="1"/>
          </p:cNvPicPr>
          <p:nvPr/>
        </p:nvPicPr>
        <p:blipFill>
          <a:blip r:embed="rId5"/>
          <a:stretch>
            <a:fillRect/>
          </a:stretch>
        </p:blipFill>
        <p:spPr>
          <a:xfrm>
            <a:off x="2730733" y="4997114"/>
            <a:ext cx="5018049" cy="366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785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83324" y="1580808"/>
            <a:ext cx="1108315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r>
              <a:rPr lang="en-US" sz="2200" b="0" i="0" dirty="0">
                <a:solidFill>
                  <a:srgbClr val="161616"/>
                </a:solidFill>
                <a:effectLst/>
                <a:latin typeface="Abadi" panose="020B0604020104020204" pitchFamily="34" charset="0"/>
              </a:rPr>
              <a:t>we just need to iterate through the &lt;</a:t>
            </a:r>
            <a:r>
              <a:rPr lang="en-US" sz="2200" b="0" i="0" dirty="0" err="1">
                <a:solidFill>
                  <a:srgbClr val="161616"/>
                </a:solidFill>
                <a:effectLst/>
                <a:latin typeface="Abadi" panose="020B0604020104020204" pitchFamily="34" charset="0"/>
              </a:rPr>
              <a:t>th</a:t>
            </a:r>
            <a:r>
              <a:rPr lang="en-US" sz="2200" b="0" i="0" dirty="0">
                <a:solidFill>
                  <a:srgbClr val="161616"/>
                </a:solidFill>
                <a:effectLst/>
                <a:latin typeface="Abadi" panose="020B0604020104020204" pitchFamily="34" charset="0"/>
              </a:rPr>
              <a:t>&gt; elements and apply the provided </a:t>
            </a:r>
            <a:r>
              <a:rPr lang="en-US" sz="2200" b="0" i="0" dirty="0" err="1">
                <a:solidFill>
                  <a:srgbClr val="FF0000"/>
                </a:solidFill>
                <a:effectLst/>
                <a:latin typeface="Abadi" panose="020B0604020104020204" pitchFamily="34" charset="0"/>
              </a:rPr>
              <a:t>extract_column_from_header</a:t>
            </a:r>
            <a:r>
              <a:rPr lang="en-US" sz="2200" b="0" i="0" dirty="0">
                <a:solidFill>
                  <a:srgbClr val="FF0000"/>
                </a:solidFill>
                <a:effectLst/>
                <a:latin typeface="Abadi" panose="020B0604020104020204" pitchFamily="34" charset="0"/>
              </a:rPr>
              <a:t>() </a:t>
            </a:r>
            <a:r>
              <a:rPr lang="en-US" sz="2200" b="0" i="0" dirty="0">
                <a:solidFill>
                  <a:srgbClr val="161616"/>
                </a:solidFill>
                <a:effectLst/>
                <a:latin typeface="Abadi" panose="020B0604020104020204" pitchFamily="34" charset="0"/>
              </a:rPr>
              <a:t>to extract column name one by one</a:t>
            </a:r>
          </a:p>
          <a:p>
            <a:pPr marL="0" indent="0">
              <a:lnSpc>
                <a:spcPct val="120000"/>
              </a:lnSpc>
              <a:spcBef>
                <a:spcPts val="1400"/>
              </a:spcBef>
              <a:buNone/>
            </a:pPr>
            <a:endParaRPr lang="en-US" sz="2000" dirty="0">
              <a:solidFill>
                <a:schemeClr val="tx1"/>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4">
            <a:extLst>
              <a:ext uri="{FF2B5EF4-FFF2-40B4-BE49-F238E27FC236}">
                <a16:creationId xmlns:a16="http://schemas.microsoft.com/office/drawing/2014/main" id="{90B68F6F-4486-E250-174E-1435B16F4756}"/>
              </a:ext>
            </a:extLst>
          </p:cNvPr>
          <p:cNvPicPr>
            <a:picLocks noChangeAspect="1"/>
          </p:cNvPicPr>
          <p:nvPr/>
        </p:nvPicPr>
        <p:blipFill>
          <a:blip r:embed="rId4"/>
          <a:stretch>
            <a:fillRect/>
          </a:stretch>
        </p:blipFill>
        <p:spPr>
          <a:xfrm>
            <a:off x="830797" y="2455636"/>
            <a:ext cx="9255575" cy="3462220"/>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C64FDB8C-0BF2-E515-2317-B6AAB2B60DCC}"/>
              </a:ext>
            </a:extLst>
          </p:cNvPr>
          <p:cNvPicPr>
            <a:picLocks noChangeAspect="1"/>
          </p:cNvPicPr>
          <p:nvPr/>
        </p:nvPicPr>
        <p:blipFill>
          <a:blip r:embed="rId5"/>
          <a:stretch>
            <a:fillRect/>
          </a:stretch>
        </p:blipFill>
        <p:spPr>
          <a:xfrm>
            <a:off x="830797" y="6118531"/>
            <a:ext cx="3906848" cy="40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557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400" u="sng" dirty="0">
                <a:solidFill>
                  <a:schemeClr val="accent3">
                    <a:lumMod val="25000"/>
                  </a:schemeClr>
                </a:solidFill>
                <a:latin typeface="Abadi"/>
              </a:rPr>
              <a:t>3° Step: Create a data frame by parsing the launch HTML tables</a:t>
            </a:r>
            <a:endParaRPr lang="en-US" sz="2400" dirty="0">
              <a:solidFill>
                <a:schemeClr val="tx1"/>
              </a:solidFill>
              <a:latin typeface="Abadi"/>
            </a:endParaRPr>
          </a:p>
          <a:p>
            <a:pPr>
              <a:lnSpc>
                <a:spcPct val="100000"/>
              </a:lnSpc>
              <a:spcBef>
                <a:spcPts val="1400"/>
              </a:spcBef>
            </a:pPr>
            <a:r>
              <a:rPr lang="en-US" sz="2400" dirty="0">
                <a:solidFill>
                  <a:schemeClr val="accent3">
                    <a:lumMod val="25000"/>
                  </a:schemeClr>
                </a:solidFill>
                <a:latin typeface="Abadi"/>
              </a:rPr>
              <a:t>We create an empty dictionary with keys from the extracted column names previously.</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r>
              <a:rPr lang="en-US" sz="2400" dirty="0">
                <a:solidFill>
                  <a:schemeClr val="accent3">
                    <a:lumMod val="25000"/>
                  </a:schemeClr>
                </a:solidFill>
                <a:latin typeface="Abadi"/>
              </a:rPr>
              <a:t>Later, this dictionary will be converted into a Pandas </a:t>
            </a:r>
            <a:r>
              <a:rPr lang="en-US" sz="2400" dirty="0" err="1">
                <a:solidFill>
                  <a:schemeClr val="accent3">
                    <a:lumMod val="25000"/>
                  </a:schemeClr>
                </a:solidFill>
                <a:latin typeface="Abadi"/>
              </a:rPr>
              <a:t>dataframe</a:t>
            </a:r>
            <a:r>
              <a:rPr lang="en-US" sz="2400" dirty="0">
                <a:solidFill>
                  <a:schemeClr val="accent3">
                    <a:lumMod val="25000"/>
                  </a:schemeClr>
                </a:solidFill>
                <a:latin typeface="Abadi"/>
              </a:rPr>
              <a:t>.</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3" name="Imagen 2">
            <a:extLst>
              <a:ext uri="{FF2B5EF4-FFF2-40B4-BE49-F238E27FC236}">
                <a16:creationId xmlns:a16="http://schemas.microsoft.com/office/drawing/2014/main" id="{0428D672-A5D0-44CD-AF42-F3B8B4122109}"/>
              </a:ext>
            </a:extLst>
          </p:cNvPr>
          <p:cNvPicPr>
            <a:picLocks noChangeAspect="1"/>
          </p:cNvPicPr>
          <p:nvPr/>
        </p:nvPicPr>
        <p:blipFill>
          <a:blip r:embed="rId4"/>
          <a:stretch>
            <a:fillRect/>
          </a:stretch>
        </p:blipFill>
        <p:spPr>
          <a:xfrm>
            <a:off x="5729241" y="2494289"/>
            <a:ext cx="4705676" cy="31658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8647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200" u="sng" dirty="0">
                <a:solidFill>
                  <a:schemeClr val="accent3">
                    <a:lumMod val="25000"/>
                  </a:schemeClr>
                </a:solidFill>
                <a:latin typeface="Abadi"/>
              </a:rPr>
              <a:t>3° Step: Create a data frame by parsing the launch HTML tables</a:t>
            </a:r>
            <a:endParaRPr lang="en-US" sz="2200" dirty="0">
              <a:solidFill>
                <a:schemeClr val="tx1"/>
              </a:solidFill>
              <a:latin typeface="Abadi"/>
            </a:endParaRPr>
          </a:p>
          <a:p>
            <a:pPr>
              <a:lnSpc>
                <a:spcPct val="100000"/>
              </a:lnSpc>
              <a:spcBef>
                <a:spcPts val="1400"/>
              </a:spcBef>
            </a:pPr>
            <a:r>
              <a:rPr lang="en-US" sz="2200" dirty="0">
                <a:solidFill>
                  <a:schemeClr val="accent3">
                    <a:lumMod val="25000"/>
                  </a:schemeClr>
                </a:solidFill>
                <a:latin typeface="Abadi"/>
              </a:rPr>
              <a:t>Next, we just need to fill up the </a:t>
            </a:r>
            <a:r>
              <a:rPr lang="en-US" sz="2200" dirty="0" err="1">
                <a:solidFill>
                  <a:schemeClr val="accent3">
                    <a:lumMod val="25000"/>
                  </a:schemeClr>
                </a:solidFill>
                <a:latin typeface="Abadi"/>
              </a:rPr>
              <a:t>launch_dict</a:t>
            </a:r>
            <a:r>
              <a:rPr lang="en-US" sz="2200" dirty="0">
                <a:solidFill>
                  <a:schemeClr val="accent3">
                    <a:lumMod val="25000"/>
                  </a:schemeClr>
                </a:solidFill>
                <a:latin typeface="Abadi"/>
              </a:rPr>
              <a:t> with launch records extracted from table rows.</a:t>
            </a:r>
          </a:p>
          <a:p>
            <a:pPr>
              <a:lnSpc>
                <a:spcPct val="100000"/>
              </a:lnSpc>
              <a:spcBef>
                <a:spcPts val="1400"/>
              </a:spcBef>
            </a:pPr>
            <a:r>
              <a:rPr lang="en-US" sz="2200" dirty="0">
                <a:solidFill>
                  <a:schemeClr val="accent3">
                    <a:lumMod val="25000"/>
                  </a:schemeClr>
                </a:solidFill>
                <a:latin typeface="Abadi"/>
              </a:rPr>
              <a:t>Usually, HTML tables in Wiki pages are likely to contain unexpected annotations and other types of noises, such as reference links B0004.1[8], missing values N/A [e], inconsistent formatting, etc.</a:t>
            </a:r>
          </a:p>
          <a:p>
            <a:pPr>
              <a:lnSpc>
                <a:spcPct val="100000"/>
              </a:lnSpc>
              <a:spcBef>
                <a:spcPts val="1400"/>
              </a:spcBef>
            </a:pPr>
            <a:r>
              <a:rPr lang="en-US" sz="2200" dirty="0">
                <a:solidFill>
                  <a:schemeClr val="accent3">
                    <a:lumMod val="25000"/>
                  </a:schemeClr>
                </a:solidFill>
                <a:latin typeface="Abadi"/>
              </a:rPr>
              <a:t>To simplify the parsing process, IBM provided an incomplete code snippet below to help you to fill up the </a:t>
            </a:r>
            <a:r>
              <a:rPr lang="en-US" sz="2200" dirty="0" err="1">
                <a:solidFill>
                  <a:schemeClr val="accent3">
                    <a:lumMod val="25000"/>
                  </a:schemeClr>
                </a:solidFill>
                <a:latin typeface="Abadi"/>
              </a:rPr>
              <a:t>launch_dict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once, you complete the helping code you can create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from it</a:t>
            </a: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6" name="Imagen 5">
            <a:extLst>
              <a:ext uri="{FF2B5EF4-FFF2-40B4-BE49-F238E27FC236}">
                <a16:creationId xmlns:a16="http://schemas.microsoft.com/office/drawing/2014/main" id="{BC64C340-4DC6-05E8-E248-A7361360B056}"/>
              </a:ext>
            </a:extLst>
          </p:cNvPr>
          <p:cNvPicPr>
            <a:picLocks noChangeAspect="1"/>
          </p:cNvPicPr>
          <p:nvPr/>
        </p:nvPicPr>
        <p:blipFill>
          <a:blip r:embed="rId4"/>
          <a:stretch>
            <a:fillRect/>
          </a:stretch>
        </p:blipFill>
        <p:spPr>
          <a:xfrm>
            <a:off x="1675811" y="6034193"/>
            <a:ext cx="6287348" cy="3650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8079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b="0" i="0" dirty="0">
                <a:solidFill>
                  <a:srgbClr val="121619"/>
                </a:solidFill>
                <a:effectLst/>
                <a:latin typeface="Abadi" panose="020B0604020104020204" pitchFamily="34" charset="0"/>
              </a:rPr>
              <a:t>Import Libraries and Define Auxiliary Functions</a:t>
            </a:r>
          </a:p>
          <a:p>
            <a:pPr marL="914400" lvl="1" indent="-457200">
              <a:lnSpc>
                <a:spcPct val="100000"/>
              </a:lnSpc>
              <a:spcBef>
                <a:spcPts val="1400"/>
              </a:spcBef>
              <a:buFont typeface="+mj-lt"/>
              <a:buAutoNum type="alphaLcPeriod"/>
            </a:pPr>
            <a:r>
              <a:rPr lang="en-US" sz="2200" dirty="0">
                <a:solidFill>
                  <a:srgbClr val="121619"/>
                </a:solidFill>
                <a:latin typeface="Abadi" panose="020B0604020104020204" pitchFamily="34" charset="0"/>
              </a:rPr>
              <a:t>Import Pandas and </a:t>
            </a:r>
            <a:r>
              <a:rPr lang="en-US" sz="2200" dirty="0" err="1">
                <a:solidFill>
                  <a:srgbClr val="121619"/>
                </a:solidFill>
                <a:latin typeface="Abadi" panose="020B0604020104020204" pitchFamily="34" charset="0"/>
              </a:rPr>
              <a:t>Numpy</a:t>
            </a:r>
            <a:endParaRPr lang="en-US" sz="2200" dirty="0">
              <a:solidFill>
                <a:srgbClr val="121619"/>
              </a:solidFill>
              <a:latin typeface="Abadi" panose="020B0604020104020204" pitchFamily="34" charset="0"/>
            </a:endParaRPr>
          </a:p>
          <a:p>
            <a:pPr marL="914400" lvl="1" indent="-457200">
              <a:lnSpc>
                <a:spcPct val="100000"/>
              </a:lnSpc>
              <a:spcBef>
                <a:spcPts val="1400"/>
              </a:spcBef>
              <a:buFont typeface="+mj-lt"/>
              <a:buAutoNum type="alphaLcPeriod"/>
            </a:pPr>
            <a:r>
              <a:rPr lang="en-US" sz="2200" b="0" i="0" dirty="0">
                <a:solidFill>
                  <a:srgbClr val="121619"/>
                </a:solidFill>
                <a:effectLst/>
                <a:latin typeface="Abadi" panose="020B0604020104020204" pitchFamily="34" charset="0"/>
              </a:rPr>
              <a:t>Load Space X dataset, from last section</a:t>
            </a:r>
          </a:p>
          <a:p>
            <a:pPr marL="914400" lvl="1" indent="-457200">
              <a:lnSpc>
                <a:spcPct val="100000"/>
              </a:lnSpc>
              <a:spcBef>
                <a:spcPts val="1400"/>
              </a:spcBef>
              <a:buFont typeface="+mj-lt"/>
              <a:buAutoNum type="alphaLcPeriod"/>
            </a:pPr>
            <a:r>
              <a:rPr lang="en-US" sz="2200" b="0" i="0" dirty="0">
                <a:solidFill>
                  <a:srgbClr val="121619"/>
                </a:solidFill>
                <a:effectLst/>
                <a:latin typeface="Abadi" panose="020B0604020104020204" pitchFamily="34" charset="0"/>
              </a:rPr>
              <a:t>Identify and calculate the percentage of the missing values in each attribute</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3086968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200" u="sng" dirty="0">
                <a:solidFill>
                  <a:schemeClr val="accent3">
                    <a:lumMod val="25000"/>
                  </a:schemeClr>
                </a:solidFill>
                <a:latin typeface="Abadi"/>
              </a:rPr>
              <a:t>1° Step: Calculate the number of launches on each site</a:t>
            </a:r>
          </a:p>
          <a:p>
            <a:pPr>
              <a:lnSpc>
                <a:spcPct val="120000"/>
              </a:lnSpc>
              <a:spcBef>
                <a:spcPts val="1400"/>
              </a:spcBef>
            </a:pPr>
            <a:r>
              <a:rPr lang="en-US" sz="2200" dirty="0">
                <a:solidFill>
                  <a:srgbClr val="121619"/>
                </a:solidFill>
                <a:latin typeface="Abadi"/>
              </a:rPr>
              <a:t>Use the method “</a:t>
            </a:r>
            <a:r>
              <a:rPr lang="en-US" sz="2200" dirty="0" err="1">
                <a:solidFill>
                  <a:srgbClr val="121619"/>
                </a:solidFill>
                <a:latin typeface="Abadi"/>
              </a:rPr>
              <a:t>value_counts</a:t>
            </a:r>
            <a:r>
              <a:rPr lang="en-US" sz="2200" dirty="0">
                <a:solidFill>
                  <a:srgbClr val="121619"/>
                </a:solidFill>
                <a:latin typeface="Abadi"/>
              </a:rPr>
              <a:t>()” on the column “</a:t>
            </a:r>
            <a:r>
              <a:rPr lang="en-US" sz="2200" dirty="0" err="1">
                <a:solidFill>
                  <a:srgbClr val="121619"/>
                </a:solidFill>
                <a:latin typeface="Abadi"/>
              </a:rPr>
              <a:t>LaunchSite</a:t>
            </a:r>
            <a:r>
              <a:rPr lang="en-US" sz="2200" dirty="0">
                <a:solidFill>
                  <a:srgbClr val="121619"/>
                </a:solidFill>
                <a:latin typeface="Abadi"/>
              </a:rPr>
              <a:t>” to determine the number of launches on each site:</a:t>
            </a:r>
          </a:p>
          <a:p>
            <a:pPr>
              <a:lnSpc>
                <a:spcPct val="120000"/>
              </a:lnSpc>
              <a:spcBef>
                <a:spcPts val="1400"/>
              </a:spcBef>
            </a:pPr>
            <a:endParaRPr lang="en-US" sz="2000" dirty="0">
              <a:solidFill>
                <a:srgbClr val="121619"/>
              </a:solidFill>
              <a:latin typeface="Abadi"/>
            </a:endParaRPr>
          </a:p>
          <a:p>
            <a:pPr>
              <a:lnSpc>
                <a:spcPct val="120000"/>
              </a:lnSpc>
              <a:spcBef>
                <a:spcPts val="1400"/>
              </a:spcBef>
              <a:buFont typeface="Wingdings" panose="05000000000000000000" pitchFamily="2" charset="2"/>
              <a:buChar char="q"/>
            </a:pPr>
            <a:endParaRPr lang="en-US" sz="2000" u="sng" dirty="0">
              <a:solidFill>
                <a:srgbClr val="121619"/>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EF2393C5-665D-9DD0-C958-0B6ABEC90243}"/>
              </a:ext>
            </a:extLst>
          </p:cNvPr>
          <p:cNvPicPr>
            <a:picLocks noChangeAspect="1"/>
          </p:cNvPicPr>
          <p:nvPr/>
        </p:nvPicPr>
        <p:blipFill>
          <a:blip r:embed="rId4"/>
          <a:stretch>
            <a:fillRect/>
          </a:stretch>
        </p:blipFill>
        <p:spPr>
          <a:xfrm>
            <a:off x="3761922" y="3644153"/>
            <a:ext cx="4010477" cy="1732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0054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200" u="sng" dirty="0">
                <a:solidFill>
                  <a:srgbClr val="121619"/>
                </a:solidFill>
                <a:latin typeface="Abadi"/>
              </a:rPr>
              <a:t>2° Step: Calculate the number and occurrence of each orbit</a:t>
            </a:r>
          </a:p>
          <a:p>
            <a:pPr>
              <a:lnSpc>
                <a:spcPct val="120000"/>
              </a:lnSpc>
              <a:spcBef>
                <a:spcPts val="1400"/>
              </a:spcBef>
            </a:pPr>
            <a:r>
              <a:rPr lang="en-US" sz="2200" dirty="0">
                <a:solidFill>
                  <a:srgbClr val="121619"/>
                </a:solidFill>
                <a:latin typeface="Abadi"/>
              </a:rPr>
              <a:t>Use the method “.</a:t>
            </a:r>
            <a:r>
              <a:rPr lang="en-US" sz="2200" dirty="0" err="1">
                <a:solidFill>
                  <a:srgbClr val="121619"/>
                </a:solidFill>
                <a:latin typeface="Abadi"/>
              </a:rPr>
              <a:t>value_counts</a:t>
            </a:r>
            <a:r>
              <a:rPr lang="en-US" sz="2200" dirty="0">
                <a:solidFill>
                  <a:srgbClr val="121619"/>
                </a:solidFill>
                <a:latin typeface="Abadi"/>
              </a:rPr>
              <a:t>()” to determine the number and occurrence of each orbit in the column “Orbit”:</a:t>
            </a:r>
          </a:p>
          <a:p>
            <a:pPr>
              <a:lnSpc>
                <a:spcPct val="120000"/>
              </a:lnSpc>
              <a:spcBef>
                <a:spcPts val="1400"/>
              </a:spcBef>
            </a:pPr>
            <a:endParaRPr lang="en-US" sz="2000" dirty="0">
              <a:solidFill>
                <a:srgbClr val="121619"/>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5" name="Imagen 4">
            <a:extLst>
              <a:ext uri="{FF2B5EF4-FFF2-40B4-BE49-F238E27FC236}">
                <a16:creationId xmlns:a16="http://schemas.microsoft.com/office/drawing/2014/main" id="{8B274BF4-E68F-DA40-C594-12BD06C4A394}"/>
              </a:ext>
            </a:extLst>
          </p:cNvPr>
          <p:cNvPicPr>
            <a:picLocks noChangeAspect="1"/>
          </p:cNvPicPr>
          <p:nvPr/>
        </p:nvPicPr>
        <p:blipFill>
          <a:blip r:embed="rId4"/>
          <a:stretch>
            <a:fillRect/>
          </a:stretch>
        </p:blipFill>
        <p:spPr>
          <a:xfrm>
            <a:off x="4228267" y="3429000"/>
            <a:ext cx="2548806" cy="31331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3750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200" u="sng" dirty="0">
                <a:solidFill>
                  <a:schemeClr val="accent3">
                    <a:lumMod val="25000"/>
                  </a:schemeClr>
                </a:solidFill>
                <a:latin typeface="Abadi"/>
              </a:rPr>
              <a:t>3° Step: Calculate the number and </a:t>
            </a:r>
            <a:r>
              <a:rPr lang="en-US" sz="2200" u="sng" dirty="0" err="1">
                <a:solidFill>
                  <a:schemeClr val="accent3">
                    <a:lumMod val="25000"/>
                  </a:schemeClr>
                </a:solidFill>
                <a:latin typeface="Abadi"/>
              </a:rPr>
              <a:t>occurence</a:t>
            </a:r>
            <a:r>
              <a:rPr lang="en-US" sz="2200" u="sng" dirty="0">
                <a:solidFill>
                  <a:schemeClr val="accent3">
                    <a:lumMod val="25000"/>
                  </a:schemeClr>
                </a:solidFill>
                <a:latin typeface="Abadi"/>
              </a:rPr>
              <a:t> of mission outcome per orbit type</a:t>
            </a:r>
          </a:p>
          <a:p>
            <a:pPr>
              <a:lnSpc>
                <a:spcPct val="120000"/>
              </a:lnSpc>
              <a:spcBef>
                <a:spcPts val="1400"/>
              </a:spcBef>
            </a:pPr>
            <a:r>
              <a:rPr lang="en-US" sz="2200" dirty="0">
                <a:solidFill>
                  <a:srgbClr val="121619"/>
                </a:solidFill>
                <a:latin typeface="Abadi"/>
              </a:rPr>
              <a:t>Use the method “.</a:t>
            </a:r>
            <a:r>
              <a:rPr lang="en-US" sz="2200" dirty="0" err="1">
                <a:solidFill>
                  <a:srgbClr val="121619"/>
                </a:solidFill>
                <a:latin typeface="Abadi"/>
              </a:rPr>
              <a:t>value_counts</a:t>
            </a:r>
            <a:r>
              <a:rPr lang="en-US" sz="2200" dirty="0">
                <a:solidFill>
                  <a:srgbClr val="121619"/>
                </a:solidFill>
                <a:latin typeface="Abadi"/>
              </a:rPr>
              <a:t>()” on the column “Outcome” to determine the number of “</a:t>
            </a:r>
            <a:r>
              <a:rPr lang="en-US" sz="2200" dirty="0" err="1">
                <a:solidFill>
                  <a:srgbClr val="121619"/>
                </a:solidFill>
                <a:latin typeface="Abadi"/>
              </a:rPr>
              <a:t>landing_outcomes</a:t>
            </a:r>
            <a:r>
              <a:rPr lang="en-US" sz="2200" dirty="0">
                <a:solidFill>
                  <a:srgbClr val="121619"/>
                </a:solidFill>
                <a:latin typeface="Abadi"/>
              </a:rPr>
              <a:t>”. Then assign it to a variable “</a:t>
            </a:r>
            <a:r>
              <a:rPr lang="en-US" sz="2200" dirty="0" err="1">
                <a:solidFill>
                  <a:srgbClr val="121619"/>
                </a:solidFill>
                <a:latin typeface="Abadi"/>
              </a:rPr>
              <a:t>landing_outcomes</a:t>
            </a:r>
            <a:r>
              <a:rPr lang="en-US" sz="2200" dirty="0">
                <a:solidFill>
                  <a:srgbClr val="121619"/>
                </a:solidFill>
                <a:latin typeface="Abadi"/>
              </a:rPr>
              <a:t>”.</a:t>
            </a:r>
          </a:p>
          <a:p>
            <a:pPr>
              <a:lnSpc>
                <a:spcPct val="120000"/>
              </a:lnSpc>
              <a:spcBef>
                <a:spcPts val="1400"/>
              </a:spcBef>
            </a:pPr>
            <a:endParaRPr lang="en-US" sz="2000" dirty="0">
              <a:solidFill>
                <a:srgbClr val="121619"/>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E179BC71-7884-1BC9-B316-0D80EF5A07B1}"/>
              </a:ext>
            </a:extLst>
          </p:cNvPr>
          <p:cNvPicPr>
            <a:picLocks noChangeAspect="1"/>
          </p:cNvPicPr>
          <p:nvPr/>
        </p:nvPicPr>
        <p:blipFill>
          <a:blip r:embed="rId4"/>
          <a:stretch>
            <a:fillRect/>
          </a:stretch>
        </p:blipFill>
        <p:spPr>
          <a:xfrm>
            <a:off x="972998" y="3501302"/>
            <a:ext cx="5252997" cy="315180"/>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A5B57E55-3D73-AFD9-935A-C25A6BD34FF7}"/>
              </a:ext>
            </a:extLst>
          </p:cNvPr>
          <p:cNvPicPr>
            <a:picLocks noChangeAspect="1"/>
          </p:cNvPicPr>
          <p:nvPr/>
        </p:nvPicPr>
        <p:blipFill>
          <a:blip r:embed="rId5"/>
          <a:stretch>
            <a:fillRect/>
          </a:stretch>
        </p:blipFill>
        <p:spPr>
          <a:xfrm>
            <a:off x="848262" y="4113492"/>
            <a:ext cx="9556050" cy="2502461"/>
          </a:xfrm>
          <a:prstGeom prst="rect">
            <a:avLst/>
          </a:prstGeom>
        </p:spPr>
      </p:pic>
      <p:sp>
        <p:nvSpPr>
          <p:cNvPr id="10" name="CuadroTexto 9">
            <a:extLst>
              <a:ext uri="{FF2B5EF4-FFF2-40B4-BE49-F238E27FC236}">
                <a16:creationId xmlns:a16="http://schemas.microsoft.com/office/drawing/2014/main" id="{091C1A74-FDF4-EEBD-978D-91EED1A9537F}"/>
              </a:ext>
            </a:extLst>
          </p:cNvPr>
          <p:cNvSpPr txBox="1"/>
          <p:nvPr/>
        </p:nvSpPr>
        <p:spPr>
          <a:xfrm>
            <a:off x="2785863" y="4806676"/>
            <a:ext cx="8031429" cy="3323987"/>
          </a:xfrm>
          <a:prstGeom prst="rect">
            <a:avLst/>
          </a:prstGeom>
          <a:noFill/>
        </p:spPr>
        <p:txBody>
          <a:bodyPr wrap="none" rtlCol="0">
            <a:spAutoFit/>
          </a:bodyPr>
          <a:lstStyle/>
          <a:p>
            <a:r>
              <a:rPr lang="en-US" sz="1500" dirty="0">
                <a:highlight>
                  <a:srgbClr val="C0C0C0"/>
                </a:highlight>
              </a:rPr>
              <a:t>True ASDS</a:t>
            </a:r>
            <a:r>
              <a:rPr lang="en-US" sz="1500" dirty="0"/>
              <a:t> means </a:t>
            </a:r>
            <a:r>
              <a:rPr lang="en-US" sz="1500" dirty="0">
                <a:latin typeface="Abadi" panose="020B0604020104020204" pitchFamily="34" charset="0"/>
              </a:rPr>
              <a:t>the</a:t>
            </a:r>
            <a:r>
              <a:rPr lang="en-US" sz="1500" dirty="0"/>
              <a:t> mission outcome was successfully landed to a drone ship</a:t>
            </a:r>
          </a:p>
          <a:p>
            <a:r>
              <a:rPr lang="en-US" sz="1500" dirty="0">
                <a:highlight>
                  <a:srgbClr val="C0C0C0"/>
                </a:highlight>
              </a:rPr>
              <a:t>None </a:t>
            </a:r>
            <a:r>
              <a:rPr lang="en-US" sz="1500" dirty="0" err="1">
                <a:highlight>
                  <a:srgbClr val="C0C0C0"/>
                </a:highlight>
              </a:rPr>
              <a:t>None</a:t>
            </a:r>
            <a:r>
              <a:rPr lang="en-US" sz="1500" dirty="0"/>
              <a:t> these represent a failure to land</a:t>
            </a:r>
          </a:p>
          <a:p>
            <a:r>
              <a:rPr lang="en-US" sz="1500" dirty="0">
                <a:highlight>
                  <a:srgbClr val="C0C0C0"/>
                </a:highlight>
              </a:rPr>
              <a:t>True RTLS</a:t>
            </a:r>
            <a:r>
              <a:rPr lang="en-US" sz="1500" dirty="0"/>
              <a:t> means the mission outcome was successfully landed to a ground pad</a:t>
            </a:r>
          </a:p>
          <a:p>
            <a:r>
              <a:rPr lang="en-US" sz="1500" dirty="0">
                <a:highlight>
                  <a:srgbClr val="C0C0C0"/>
                </a:highlight>
              </a:rPr>
              <a:t>False ASDS</a:t>
            </a:r>
            <a:r>
              <a:rPr lang="en-US" sz="1500" dirty="0"/>
              <a:t> means the mission outcome was unsuccessfully landed to a drone ship.</a:t>
            </a:r>
          </a:p>
          <a:p>
            <a:r>
              <a:rPr lang="en-US" sz="1500" dirty="0">
                <a:highlight>
                  <a:srgbClr val="C0C0C0"/>
                </a:highlight>
              </a:rPr>
              <a:t>True Ocean</a:t>
            </a:r>
            <a:r>
              <a:rPr lang="en-US" sz="1500" dirty="0"/>
              <a:t> means the mission outcome was successfully landed to a specific region of the ocean.</a:t>
            </a:r>
          </a:p>
          <a:p>
            <a:r>
              <a:rPr lang="en-US" sz="1500" dirty="0">
                <a:highlight>
                  <a:srgbClr val="C0C0C0"/>
                </a:highlight>
              </a:rPr>
              <a:t>False Ocean</a:t>
            </a:r>
            <a:r>
              <a:rPr lang="en-US" sz="1500" dirty="0"/>
              <a:t> means the mission outcome was unsuccessfully landed to a specific region of the ocean.</a:t>
            </a:r>
          </a:p>
          <a:p>
            <a:r>
              <a:rPr lang="en-US" sz="1500" dirty="0">
                <a:highlight>
                  <a:srgbClr val="C0C0C0"/>
                </a:highlight>
              </a:rPr>
              <a:t>None ASDS</a:t>
            </a:r>
            <a:r>
              <a:rPr lang="en-US" sz="1500" dirty="0"/>
              <a:t> and </a:t>
            </a:r>
            <a:r>
              <a:rPr lang="en-US" sz="1500" dirty="0">
                <a:highlight>
                  <a:srgbClr val="C0C0C0"/>
                </a:highlight>
              </a:rPr>
              <a:t>None </a:t>
            </a:r>
            <a:r>
              <a:rPr lang="en-US" sz="1500" dirty="0" err="1">
                <a:highlight>
                  <a:srgbClr val="C0C0C0"/>
                </a:highlight>
              </a:rPr>
              <a:t>None</a:t>
            </a:r>
            <a:r>
              <a:rPr lang="en-US" sz="1500" dirty="0"/>
              <a:t> these represent a failure to land.</a:t>
            </a:r>
          </a:p>
          <a:p>
            <a:r>
              <a:rPr lang="en-US" sz="1500" dirty="0">
                <a:highlight>
                  <a:srgbClr val="C0C0C0"/>
                </a:highlight>
              </a:rPr>
              <a:t>False RTLS</a:t>
            </a:r>
            <a:r>
              <a:rPr lang="en-US" sz="1500" dirty="0"/>
              <a:t> means the mission outcome was unsuccessfully landed to a ground pad.</a:t>
            </a:r>
          </a:p>
          <a:p>
            <a:endParaRPr lang="en-US" dirty="0"/>
          </a:p>
          <a:p>
            <a:endParaRPr lang="en-US" dirty="0"/>
          </a:p>
          <a:p>
            <a:endParaRPr lang="en-US" dirty="0"/>
          </a:p>
          <a:p>
            <a:endParaRPr lang="en-US" dirty="0"/>
          </a:p>
          <a:p>
            <a:endParaRPr lang="es-AR" dirty="0"/>
          </a:p>
        </p:txBody>
      </p:sp>
    </p:spTree>
    <p:extLst>
      <p:ext uri="{BB962C8B-B14F-4D97-AF65-F5344CB8AC3E}">
        <p14:creationId xmlns:p14="http://schemas.microsoft.com/office/powerpoint/2010/main" val="1141980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200" u="sng" dirty="0">
                <a:solidFill>
                  <a:schemeClr val="accent3">
                    <a:lumMod val="25000"/>
                  </a:schemeClr>
                </a:solidFill>
                <a:latin typeface="Abadi"/>
              </a:rPr>
              <a:t>3° Step: Calculate the number and </a:t>
            </a:r>
            <a:r>
              <a:rPr lang="en-US" sz="2200" u="sng" dirty="0" err="1">
                <a:solidFill>
                  <a:schemeClr val="accent3">
                    <a:lumMod val="25000"/>
                  </a:schemeClr>
                </a:solidFill>
                <a:latin typeface="Abadi"/>
              </a:rPr>
              <a:t>occurence</a:t>
            </a:r>
            <a:r>
              <a:rPr lang="en-US" sz="2200" u="sng" dirty="0">
                <a:solidFill>
                  <a:schemeClr val="accent3">
                    <a:lumMod val="25000"/>
                  </a:schemeClr>
                </a:solidFill>
                <a:latin typeface="Abadi"/>
              </a:rPr>
              <a:t> of mission outcome per orbit type</a:t>
            </a:r>
          </a:p>
          <a:p>
            <a:pPr>
              <a:lnSpc>
                <a:spcPct val="120000"/>
              </a:lnSpc>
              <a:spcBef>
                <a:spcPts val="1400"/>
              </a:spcBef>
            </a:pPr>
            <a:r>
              <a:rPr lang="en-US" sz="2200" dirty="0">
                <a:solidFill>
                  <a:srgbClr val="121619"/>
                </a:solidFill>
                <a:latin typeface="Abadi"/>
              </a:rPr>
              <a:t>create a set of outcomes where the second stage did not land successfully</a:t>
            </a:r>
          </a:p>
          <a:p>
            <a:pPr>
              <a:lnSpc>
                <a:spcPct val="120000"/>
              </a:lnSpc>
              <a:spcBef>
                <a:spcPts val="1400"/>
              </a:spcBef>
            </a:pPr>
            <a:endParaRPr lang="en-US" sz="2000" dirty="0">
              <a:solidFill>
                <a:srgbClr val="121619"/>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5" name="Imagen 4">
            <a:extLst>
              <a:ext uri="{FF2B5EF4-FFF2-40B4-BE49-F238E27FC236}">
                <a16:creationId xmlns:a16="http://schemas.microsoft.com/office/drawing/2014/main" id="{BD4FC2AD-F00C-1424-C58B-5512ED3469D4}"/>
              </a:ext>
            </a:extLst>
          </p:cNvPr>
          <p:cNvPicPr>
            <a:picLocks noChangeAspect="1"/>
          </p:cNvPicPr>
          <p:nvPr/>
        </p:nvPicPr>
        <p:blipFill>
          <a:blip r:embed="rId4"/>
          <a:stretch>
            <a:fillRect/>
          </a:stretch>
        </p:blipFill>
        <p:spPr>
          <a:xfrm>
            <a:off x="1852792" y="3027362"/>
            <a:ext cx="7328163" cy="1183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7233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200" u="sng" dirty="0">
                <a:solidFill>
                  <a:srgbClr val="121619"/>
                </a:solidFill>
                <a:latin typeface="Abadi"/>
              </a:rPr>
              <a:t>4° Step: Create a landing outcome label from Outcome column</a:t>
            </a:r>
          </a:p>
          <a:p>
            <a:pPr>
              <a:lnSpc>
                <a:spcPct val="120000"/>
              </a:lnSpc>
              <a:spcBef>
                <a:spcPts val="1400"/>
              </a:spcBef>
              <a:buFont typeface="Arial" panose="020B0604020202020204" pitchFamily="34" charset="0"/>
              <a:buChar char="•"/>
            </a:pPr>
            <a:r>
              <a:rPr lang="en-US" sz="2200" dirty="0">
                <a:solidFill>
                  <a:srgbClr val="121619"/>
                </a:solidFill>
                <a:latin typeface="Abadi"/>
              </a:rPr>
              <a:t>Using the Outcome, create a list where the element is zero if the corresponding row in “Outcome” is in the set “</a:t>
            </a:r>
            <a:r>
              <a:rPr lang="en-US" sz="2200" dirty="0" err="1">
                <a:solidFill>
                  <a:srgbClr val="121619"/>
                </a:solidFill>
                <a:latin typeface="Abadi"/>
              </a:rPr>
              <a:t>bad_outcome</a:t>
            </a:r>
            <a:r>
              <a:rPr lang="en-US" sz="2200" dirty="0">
                <a:solidFill>
                  <a:srgbClr val="121619"/>
                </a:solidFill>
                <a:latin typeface="Abadi"/>
              </a:rPr>
              <a:t>”; otherwise, it's one. Then assign it to the variable “</a:t>
            </a:r>
            <a:r>
              <a:rPr lang="en-US" sz="2200" dirty="0" err="1">
                <a:solidFill>
                  <a:srgbClr val="121619"/>
                </a:solidFill>
                <a:latin typeface="Abadi"/>
              </a:rPr>
              <a:t>landing_class</a:t>
            </a:r>
            <a:r>
              <a:rPr lang="en-US" sz="2200" dirty="0">
                <a:solidFill>
                  <a:srgbClr val="121619"/>
                </a:solidFill>
                <a:latin typeface="Abadi"/>
              </a:rPr>
              <a:t>”</a:t>
            </a:r>
          </a:p>
          <a:p>
            <a:pPr>
              <a:lnSpc>
                <a:spcPct val="120000"/>
              </a:lnSpc>
              <a:spcBef>
                <a:spcPts val="1400"/>
              </a:spcBef>
              <a:buFont typeface="Arial" panose="020B0604020202020204" pitchFamily="34" charset="0"/>
              <a:buChar char="•"/>
            </a:pPr>
            <a:endParaRPr lang="en-US" sz="2000" dirty="0">
              <a:solidFill>
                <a:srgbClr val="121619"/>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Imagen 5">
            <a:extLst>
              <a:ext uri="{FF2B5EF4-FFF2-40B4-BE49-F238E27FC236}">
                <a16:creationId xmlns:a16="http://schemas.microsoft.com/office/drawing/2014/main" id="{DF6DDEE5-E5BE-37A7-87CA-2BC80A21901C}"/>
              </a:ext>
            </a:extLst>
          </p:cNvPr>
          <p:cNvPicPr>
            <a:picLocks noChangeAspect="1"/>
          </p:cNvPicPr>
          <p:nvPr/>
        </p:nvPicPr>
        <p:blipFill>
          <a:blip r:embed="rId4"/>
          <a:stretch>
            <a:fillRect/>
          </a:stretch>
        </p:blipFill>
        <p:spPr>
          <a:xfrm>
            <a:off x="835460" y="3633866"/>
            <a:ext cx="10384702" cy="2227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9117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Font typeface="Wingdings" panose="05000000000000000000" pitchFamily="2" charset="2"/>
              <a:buChar char="q"/>
            </a:pPr>
            <a:r>
              <a:rPr lang="en-US" sz="2200" u="sng" dirty="0">
                <a:solidFill>
                  <a:srgbClr val="121619"/>
                </a:solidFill>
                <a:latin typeface="Abadi"/>
              </a:rPr>
              <a:t>4° Step: Create a landing outcome label from Outcome column</a:t>
            </a:r>
            <a:endParaRPr lang="en-US" sz="2200" dirty="0">
              <a:solidFill>
                <a:srgbClr val="121619"/>
              </a:solidFill>
              <a:latin typeface="Abadi"/>
            </a:endParaRPr>
          </a:p>
          <a:p>
            <a:pPr>
              <a:lnSpc>
                <a:spcPct val="120000"/>
              </a:lnSpc>
              <a:spcBef>
                <a:spcPts val="1400"/>
              </a:spcBef>
              <a:buFont typeface="Arial" panose="020B0604020202020204" pitchFamily="34" charset="0"/>
              <a:buChar char="•"/>
            </a:pPr>
            <a:r>
              <a:rPr lang="en-US" sz="2200" dirty="0">
                <a:solidFill>
                  <a:srgbClr val="121619"/>
                </a:solidFill>
                <a:latin typeface="Abadi"/>
              </a:rPr>
              <a:t>“</a:t>
            </a:r>
            <a:r>
              <a:rPr lang="en-US" sz="2200" dirty="0" err="1">
                <a:solidFill>
                  <a:srgbClr val="121619"/>
                </a:solidFill>
                <a:latin typeface="Abadi"/>
              </a:rPr>
              <a:t>landing_class</a:t>
            </a:r>
            <a:r>
              <a:rPr lang="en-US" sz="2200" dirty="0">
                <a:solidFill>
                  <a:srgbClr val="121619"/>
                </a:solidFill>
                <a:latin typeface="Abadi"/>
              </a:rPr>
              <a:t>” represent the classification variable that represents the outcome of each launch. If the value is zero, the first stage did not land successfully; one means the first stage landed Successfully</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E624ECA3-C55E-D562-DEFB-553C1421DB83}"/>
              </a:ext>
            </a:extLst>
          </p:cNvPr>
          <p:cNvPicPr>
            <a:picLocks noChangeAspect="1"/>
          </p:cNvPicPr>
          <p:nvPr/>
        </p:nvPicPr>
        <p:blipFill>
          <a:blip r:embed="rId4"/>
          <a:stretch>
            <a:fillRect/>
          </a:stretch>
        </p:blipFill>
        <p:spPr>
          <a:xfrm>
            <a:off x="1077310" y="3570890"/>
            <a:ext cx="1824450" cy="3065446"/>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76A6C16C-E922-C626-74FB-D488AD09C939}"/>
              </a:ext>
            </a:extLst>
          </p:cNvPr>
          <p:cNvPicPr>
            <a:picLocks noChangeAspect="1"/>
          </p:cNvPicPr>
          <p:nvPr/>
        </p:nvPicPr>
        <p:blipFill>
          <a:blip r:embed="rId5"/>
          <a:stretch>
            <a:fillRect/>
          </a:stretch>
        </p:blipFill>
        <p:spPr>
          <a:xfrm>
            <a:off x="3860976" y="3570890"/>
            <a:ext cx="6355059" cy="2998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2476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938879" y="1373324"/>
            <a:ext cx="5410366"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600" u="sng" dirty="0">
                <a:solidFill>
                  <a:schemeClr val="accent1">
                    <a:lumMod val="50000"/>
                  </a:schemeClr>
                </a:solidFill>
                <a:latin typeface="Abadi" panose="020B0604020104020204" pitchFamily="34" charset="0"/>
              </a:rPr>
              <a:t>Summary of methodologies: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uadroTexto 1">
            <a:extLst>
              <a:ext uri="{FF2B5EF4-FFF2-40B4-BE49-F238E27FC236}">
                <a16:creationId xmlns:a16="http://schemas.microsoft.com/office/drawing/2014/main" id="{A85F0DCF-EC1E-6DB2-04C4-E94CC65754A1}"/>
              </a:ext>
            </a:extLst>
          </p:cNvPr>
          <p:cNvSpPr txBox="1"/>
          <p:nvPr/>
        </p:nvSpPr>
        <p:spPr>
          <a:xfrm>
            <a:off x="315310" y="2413233"/>
            <a:ext cx="10970302" cy="4247317"/>
          </a:xfrm>
          <a:prstGeom prst="rect">
            <a:avLst/>
          </a:prstGeom>
          <a:noFill/>
          <a:ln w="19050">
            <a:noFill/>
          </a:ln>
        </p:spPr>
        <p:txBody>
          <a:bodyPr wrap="square" rtlCol="0">
            <a:spAutoFit/>
          </a:bodyPr>
          <a:lstStyle/>
          <a:p>
            <a:r>
              <a:rPr lang="en-US" dirty="0">
                <a:latin typeface="Abadi" panose="020B0604020104020204" pitchFamily="34" charset="0"/>
              </a:rPr>
              <a:t>The objective of predicting whether the first stage of the Falcon 9 rocket will land successfully., the following methodologies are performed:</a:t>
            </a:r>
          </a:p>
          <a:p>
            <a:endParaRPr lang="en-US" dirty="0">
              <a:latin typeface="Abadi" panose="020B0604020104020204" pitchFamily="34" charset="0"/>
            </a:endParaRPr>
          </a:p>
          <a:p>
            <a:pPr marL="342900" indent="-342900">
              <a:buFont typeface="+mj-lt"/>
              <a:buAutoNum type="arabicPeriod"/>
            </a:pPr>
            <a:r>
              <a:rPr lang="en-US" dirty="0">
                <a:latin typeface="Abadi" panose="020B0604020104020204" pitchFamily="34" charset="0"/>
              </a:rPr>
              <a:t>Data on Falcon 9 first stage landings is collected, using a RESTful API and web scraping. The data is converted into a </a:t>
            </a:r>
            <a:r>
              <a:rPr lang="en-US" dirty="0" err="1">
                <a:latin typeface="Abadi" panose="020B0604020104020204" pitchFamily="34" charset="0"/>
              </a:rPr>
              <a:t>dataframe</a:t>
            </a:r>
            <a:r>
              <a:rPr lang="en-US" dirty="0">
                <a:latin typeface="Abadi" panose="020B0604020104020204" pitchFamily="34" charset="0"/>
              </a:rPr>
              <a:t> and some data cleaning and transformation operations are performed.</a:t>
            </a:r>
          </a:p>
          <a:p>
            <a:pPr marL="342900" indent="-342900">
              <a:buFont typeface="+mj-lt"/>
              <a:buAutoNum type="arabicPeriod"/>
            </a:pPr>
            <a:endParaRPr lang="en-US" dirty="0">
              <a:latin typeface="Abadi" panose="020B0604020104020204" pitchFamily="34" charset="0"/>
            </a:endParaRPr>
          </a:p>
          <a:p>
            <a:pPr marL="342900" indent="-342900">
              <a:buFont typeface="+mj-lt"/>
              <a:buAutoNum type="arabicPeriod"/>
            </a:pPr>
            <a:r>
              <a:rPr lang="en-US" dirty="0">
                <a:latin typeface="Abadi" panose="020B0604020104020204" pitchFamily="34" charset="0"/>
              </a:rPr>
              <a:t>An interactive dashboard is built to </a:t>
            </a:r>
            <a:r>
              <a:rPr lang="en-US" b="1" dirty="0">
                <a:latin typeface="Abadi" panose="020B0604020104020204" pitchFamily="34" charset="0"/>
              </a:rPr>
              <a:t>analyze the launch records</a:t>
            </a:r>
            <a:r>
              <a:rPr lang="en-US" dirty="0">
                <a:latin typeface="Abadi" panose="020B0604020104020204" pitchFamily="34" charset="0"/>
              </a:rPr>
              <a:t> with </a:t>
            </a:r>
            <a:r>
              <a:rPr lang="en-US" dirty="0" err="1">
                <a:latin typeface="Abadi" panose="020B0604020104020204" pitchFamily="34" charset="0"/>
              </a:rPr>
              <a:t>Plotly</a:t>
            </a:r>
            <a:r>
              <a:rPr lang="en-US" dirty="0">
                <a:latin typeface="Abadi" panose="020B0604020104020204" pitchFamily="34" charset="0"/>
              </a:rPr>
              <a:t> Dash. An interactive map is also built to analyze the proximity of the launch site with Folium.</a:t>
            </a:r>
          </a:p>
          <a:p>
            <a:pPr marL="342900" indent="-342900">
              <a:buFont typeface="+mj-lt"/>
              <a:buAutoNum type="arabicPeriod"/>
            </a:pPr>
            <a:endParaRPr lang="en-US" dirty="0">
              <a:latin typeface="Abadi" panose="020B0604020104020204" pitchFamily="34" charset="0"/>
            </a:endParaRPr>
          </a:p>
          <a:p>
            <a:pPr marL="342900" indent="-342900">
              <a:buFont typeface="+mj-lt"/>
              <a:buAutoNum type="arabicPeriod"/>
            </a:pPr>
            <a:r>
              <a:rPr lang="en-US" dirty="0">
                <a:latin typeface="Abadi" panose="020B0604020104020204" pitchFamily="34" charset="0"/>
              </a:rPr>
              <a:t>Machine learning is used to determine </a:t>
            </a:r>
            <a:r>
              <a:rPr lang="en-US" b="1" dirty="0">
                <a:latin typeface="Abadi" panose="020B0604020104020204" pitchFamily="34" charset="0"/>
              </a:rPr>
              <a:t>if the Falcon 9 first stage will land successfully</a:t>
            </a:r>
            <a:r>
              <a:rPr lang="en-US" dirty="0">
                <a:latin typeface="Abadi" panose="020B0604020104020204" pitchFamily="34" charset="0"/>
              </a:rPr>
              <a:t>. The data is divided into training data and test data to find the best hyperparameter for SVM, classification trees and logistic regression. The best performing method is found using the test data.</a:t>
            </a:r>
          </a:p>
          <a:p>
            <a:pPr marL="342900" indent="-342900">
              <a:buFont typeface="+mj-lt"/>
              <a:buAutoNum type="arabicPeriod"/>
            </a:pPr>
            <a:endParaRPr lang="en-US" dirty="0">
              <a:latin typeface="Abadi" panose="020B0604020104020204" pitchFamily="34" charset="0"/>
            </a:endParaRPr>
          </a:p>
          <a:p>
            <a:pPr marL="342900" indent="-342900">
              <a:buFont typeface="+mj-lt"/>
              <a:buAutoNum type="arabicPeriod"/>
            </a:pPr>
            <a:r>
              <a:rPr lang="en-US" dirty="0">
                <a:latin typeface="Abadi" panose="020B0604020104020204" pitchFamily="34" charset="0"/>
              </a:rPr>
              <a:t>All activities are compiled in one place and the results and insights are delivered based on the results.</a:t>
            </a:r>
          </a:p>
          <a:p>
            <a:endParaRPr lang="en-US" dirty="0"/>
          </a:p>
        </p:txBody>
      </p:sp>
    </p:spTree>
    <p:extLst>
      <p:ext uri="{BB962C8B-B14F-4D97-AF65-F5344CB8AC3E}">
        <p14:creationId xmlns:p14="http://schemas.microsoft.com/office/powerpoint/2010/main" val="3574906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344679"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rgbClr val="121619"/>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5" name="CuadroTexto 4">
            <a:extLst>
              <a:ext uri="{FF2B5EF4-FFF2-40B4-BE49-F238E27FC236}">
                <a16:creationId xmlns:a16="http://schemas.microsoft.com/office/drawing/2014/main" id="{3AA98196-72F1-8BDB-2693-01042DA7A465}"/>
              </a:ext>
            </a:extLst>
          </p:cNvPr>
          <p:cNvSpPr txBox="1"/>
          <p:nvPr/>
        </p:nvSpPr>
        <p:spPr>
          <a:xfrm>
            <a:off x="1456172" y="5602127"/>
            <a:ext cx="9279656" cy="369332"/>
          </a:xfrm>
          <a:prstGeom prst="rect">
            <a:avLst/>
          </a:prstGeom>
          <a:noFill/>
        </p:spPr>
        <p:txBody>
          <a:bodyPr wrap="none" rtlCol="0">
            <a:spAutoFit/>
          </a:bodyPr>
          <a:lstStyle/>
          <a:p>
            <a:r>
              <a:rPr lang="es-AR" dirty="0" err="1">
                <a:hlinkClick r:id="rId3"/>
              </a:rPr>
              <a:t>DataScience</a:t>
            </a:r>
            <a:r>
              <a:rPr lang="es-AR" dirty="0">
                <a:hlinkClick r:id="rId3"/>
              </a:rPr>
              <a:t>/Week1/</a:t>
            </a:r>
            <a:r>
              <a:rPr lang="es-AR" dirty="0" err="1">
                <a:hlinkClick r:id="rId3"/>
              </a:rPr>
              <a:t>Spacex</a:t>
            </a:r>
            <a:r>
              <a:rPr lang="es-AR" dirty="0">
                <a:hlinkClick r:id="rId3"/>
              </a:rPr>
              <a:t>-Data </a:t>
            </a:r>
            <a:r>
              <a:rPr lang="es-AR" dirty="0" err="1">
                <a:hlinkClick r:id="rId3"/>
              </a:rPr>
              <a:t>wrangling.ipynb</a:t>
            </a:r>
            <a:r>
              <a:rPr lang="es-AR" dirty="0">
                <a:hlinkClick r:id="rId3"/>
              </a:rPr>
              <a:t> at </a:t>
            </a:r>
            <a:r>
              <a:rPr lang="es-AR" dirty="0" err="1">
                <a:hlinkClick r:id="rId3"/>
              </a:rPr>
              <a:t>main</a:t>
            </a:r>
            <a:r>
              <a:rPr lang="es-AR" dirty="0">
                <a:hlinkClick r:id="rId3"/>
              </a:rPr>
              <a:t> · </a:t>
            </a:r>
            <a:r>
              <a:rPr lang="es-AR" dirty="0" err="1">
                <a:hlinkClick r:id="rId3"/>
              </a:rPr>
              <a:t>IvannFerre</a:t>
            </a:r>
            <a:r>
              <a:rPr lang="es-AR" dirty="0">
                <a:hlinkClick r:id="rId3"/>
              </a:rPr>
              <a:t>/</a:t>
            </a:r>
            <a:r>
              <a:rPr lang="es-AR" dirty="0" err="1">
                <a:hlinkClick r:id="rId3"/>
              </a:rPr>
              <a:t>DataScience</a:t>
            </a:r>
            <a:r>
              <a:rPr lang="es-AR" dirty="0">
                <a:hlinkClick r:id="rId3"/>
              </a:rPr>
              <a:t> (github.com)</a:t>
            </a:r>
            <a:endParaRPr lang="es-AR" dirty="0"/>
          </a:p>
        </p:txBody>
      </p:sp>
      <p:pic>
        <p:nvPicPr>
          <p:cNvPr id="10" name="Imagen 9">
            <a:extLst>
              <a:ext uri="{FF2B5EF4-FFF2-40B4-BE49-F238E27FC236}">
                <a16:creationId xmlns:a16="http://schemas.microsoft.com/office/drawing/2014/main" id="{4FD47627-6D8A-8D70-45D1-BA4CB4AC08B6}"/>
              </a:ext>
            </a:extLst>
          </p:cNvPr>
          <p:cNvPicPr>
            <a:picLocks noChangeAspect="1"/>
          </p:cNvPicPr>
          <p:nvPr/>
        </p:nvPicPr>
        <p:blipFill>
          <a:blip r:embed="rId4"/>
          <a:stretch>
            <a:fillRect/>
          </a:stretch>
        </p:blipFill>
        <p:spPr>
          <a:xfrm>
            <a:off x="540985" y="1352170"/>
            <a:ext cx="4267796" cy="3353268"/>
          </a:xfrm>
          <a:prstGeom prst="rect">
            <a:avLst/>
          </a:prstGeom>
        </p:spPr>
      </p:pic>
      <p:pic>
        <p:nvPicPr>
          <p:cNvPr id="12" name="Imagen 11">
            <a:extLst>
              <a:ext uri="{FF2B5EF4-FFF2-40B4-BE49-F238E27FC236}">
                <a16:creationId xmlns:a16="http://schemas.microsoft.com/office/drawing/2014/main" id="{F0449596-BB41-46FC-7070-2032FB18775B}"/>
              </a:ext>
            </a:extLst>
          </p:cNvPr>
          <p:cNvPicPr>
            <a:picLocks noChangeAspect="1"/>
          </p:cNvPicPr>
          <p:nvPr/>
        </p:nvPicPr>
        <p:blipFill>
          <a:blip r:embed="rId5"/>
          <a:stretch>
            <a:fillRect/>
          </a:stretch>
        </p:blipFill>
        <p:spPr>
          <a:xfrm>
            <a:off x="5970322" y="1580808"/>
            <a:ext cx="4172532" cy="3296110"/>
          </a:xfrm>
          <a:prstGeom prst="rect">
            <a:avLst/>
          </a:prstGeom>
        </p:spPr>
      </p:pic>
    </p:spTree>
    <p:extLst>
      <p:ext uri="{BB962C8B-B14F-4D97-AF65-F5344CB8AC3E}">
        <p14:creationId xmlns:p14="http://schemas.microsoft.com/office/powerpoint/2010/main" val="3056128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3490"/>
            <a:ext cx="10171259" cy="4663473"/>
          </a:xfrm>
          <a:prstGeom prst="rect">
            <a:avLst/>
          </a:prstGeom>
        </p:spPr>
        <p:txBody>
          <a:bodyPr lIns="91440" tIns="45720" rIns="91440" bIns="45720" anchor="t"/>
          <a:lstStyle/>
          <a:p>
            <a:pPr>
              <a:lnSpc>
                <a:spcPct val="100000"/>
              </a:lnSpc>
              <a:spcBef>
                <a:spcPts val="1400"/>
              </a:spcBef>
            </a:pPr>
            <a:r>
              <a:rPr lang="en-US" sz="2200" u="sng" dirty="0">
                <a:solidFill>
                  <a:schemeClr val="accent3">
                    <a:lumMod val="25000"/>
                  </a:schemeClr>
                </a:solidFill>
                <a:latin typeface="Abadi" panose="020B0604020104020204" pitchFamily="34" charset="0"/>
              </a:rPr>
              <a:t>Plot Flight Number vs Launch Site</a:t>
            </a:r>
            <a:r>
              <a:rPr lang="en-US" sz="2200" dirty="0">
                <a:solidFill>
                  <a:schemeClr val="accent3">
                    <a:lumMod val="25000"/>
                  </a:schemeClr>
                </a:solidFill>
                <a:latin typeface="Abadi" panose="020B0604020104020204" pitchFamily="34" charset="0"/>
              </a:rPr>
              <a:t>: </a:t>
            </a:r>
            <a:r>
              <a:rPr lang="en-US" sz="1500" dirty="0">
                <a:solidFill>
                  <a:schemeClr val="accent3">
                    <a:lumMod val="25000"/>
                  </a:schemeClr>
                </a:solidFill>
                <a:latin typeface="Abadi" panose="020B0604020104020204" pitchFamily="34" charset="0"/>
              </a:rPr>
              <a:t>The Flight Number vs Launch Site graph shows you the frequency and distribution of launches at each launch site over time</a:t>
            </a:r>
          </a:p>
          <a:p>
            <a:pPr>
              <a:lnSpc>
                <a:spcPct val="100000"/>
              </a:lnSpc>
              <a:spcBef>
                <a:spcPts val="1400"/>
              </a:spcBef>
            </a:pPr>
            <a:r>
              <a:rPr lang="en-US" sz="2200" u="sng" dirty="0">
                <a:solidFill>
                  <a:schemeClr val="accent3">
                    <a:lumMod val="25000"/>
                  </a:schemeClr>
                </a:solidFill>
                <a:latin typeface="Abadi" panose="020B0604020104020204" pitchFamily="34" charset="0"/>
              </a:rPr>
              <a:t>Plot Payload Mass  vs. Launch Site: </a:t>
            </a:r>
            <a:r>
              <a:rPr lang="en-US" sz="1500" dirty="0">
                <a:solidFill>
                  <a:schemeClr val="accent3">
                    <a:lumMod val="25000"/>
                  </a:schemeClr>
                </a:solidFill>
                <a:latin typeface="Abadi" panose="020B0604020104020204" pitchFamily="34" charset="0"/>
              </a:rPr>
              <a:t>The Payload Mass vs Launch Site graph shows you the relationship between payload mass and launch site, which can indicate the capability and performance of each site.</a:t>
            </a:r>
          </a:p>
          <a:p>
            <a:pPr>
              <a:lnSpc>
                <a:spcPct val="100000"/>
              </a:lnSpc>
              <a:spcBef>
                <a:spcPts val="1400"/>
              </a:spcBef>
            </a:pPr>
            <a:r>
              <a:rPr lang="en-US" sz="2200" u="sng" dirty="0">
                <a:solidFill>
                  <a:schemeClr val="accent3">
                    <a:lumMod val="25000"/>
                  </a:schemeClr>
                </a:solidFill>
                <a:latin typeface="Abadi" panose="020B0604020104020204" pitchFamily="34" charset="0"/>
              </a:rPr>
              <a:t>Plot Success Rate   vs. Orbit: </a:t>
            </a:r>
            <a:r>
              <a:rPr lang="en-US" sz="1500" dirty="0">
                <a:solidFill>
                  <a:schemeClr val="accent3">
                    <a:lumMod val="25000"/>
                  </a:schemeClr>
                </a:solidFill>
                <a:latin typeface="Abadi" panose="020B0604020104020204" pitchFamily="34" charset="0"/>
              </a:rPr>
              <a:t>The Success Rate vs Orbit graph shows you the success rate of launches as a function of orbit type, which can reveal the challenges and risks associated with each orbit.</a:t>
            </a:r>
          </a:p>
          <a:p>
            <a:pPr>
              <a:lnSpc>
                <a:spcPct val="100000"/>
              </a:lnSpc>
              <a:spcBef>
                <a:spcPts val="1400"/>
              </a:spcBef>
            </a:pPr>
            <a:r>
              <a:rPr lang="en-US" sz="2200" u="sng" dirty="0">
                <a:solidFill>
                  <a:schemeClr val="accent3">
                    <a:lumMod val="25000"/>
                  </a:schemeClr>
                </a:solidFill>
                <a:latin typeface="Abadi" panose="020B0604020104020204" pitchFamily="34" charset="0"/>
              </a:rPr>
              <a:t>Plot Flight Number vs. Orbit: </a:t>
            </a:r>
            <a:r>
              <a:rPr lang="en-US" sz="1500" dirty="0">
                <a:solidFill>
                  <a:schemeClr val="accent3">
                    <a:lumMod val="25000"/>
                  </a:schemeClr>
                </a:solidFill>
                <a:latin typeface="Abadi" panose="020B0604020104020204" pitchFamily="34" charset="0"/>
              </a:rPr>
              <a:t>The Flight Number vs Orbit graph shows you the evolution and diversity of SpaceX missions in different orbits over time.</a:t>
            </a:r>
          </a:p>
          <a:p>
            <a:pPr>
              <a:lnSpc>
                <a:spcPct val="100000"/>
              </a:lnSpc>
              <a:spcBef>
                <a:spcPts val="1400"/>
              </a:spcBef>
            </a:pPr>
            <a:r>
              <a:rPr lang="en-US" sz="2200" u="sng" dirty="0">
                <a:solidFill>
                  <a:schemeClr val="accent3">
                    <a:lumMod val="25000"/>
                  </a:schemeClr>
                </a:solidFill>
                <a:latin typeface="Abadi" panose="020B0604020104020204" pitchFamily="34" charset="0"/>
              </a:rPr>
              <a:t>Plot Payload Mass  vs. Orbit: </a:t>
            </a:r>
            <a:r>
              <a:rPr lang="en-US" sz="1500" dirty="0">
                <a:solidFill>
                  <a:schemeClr val="accent3">
                    <a:lumMod val="25000"/>
                  </a:schemeClr>
                </a:solidFill>
                <a:latin typeface="Abadi" panose="020B0604020104020204" pitchFamily="34" charset="0"/>
              </a:rPr>
              <a:t>The Payload Mass vs Orbit graph shows you the relationship between payload mass and orbit type, which can reflect the demands and requirements of each orbit.</a:t>
            </a:r>
          </a:p>
          <a:p>
            <a:pPr>
              <a:lnSpc>
                <a:spcPct val="100000"/>
              </a:lnSpc>
              <a:spcBef>
                <a:spcPts val="1400"/>
              </a:spcBef>
            </a:pPr>
            <a:r>
              <a:rPr lang="en-US" sz="2200" u="sng" dirty="0">
                <a:solidFill>
                  <a:schemeClr val="accent3">
                    <a:lumMod val="25000"/>
                  </a:schemeClr>
                </a:solidFill>
                <a:latin typeface="Abadi" panose="020B0604020104020204" pitchFamily="34" charset="0"/>
              </a:rPr>
              <a:t>Plot Success Rate vs. YEARS: </a:t>
            </a:r>
            <a:r>
              <a:rPr lang="en-US" sz="1500" u="sng" dirty="0">
                <a:solidFill>
                  <a:schemeClr val="accent3">
                    <a:lumMod val="25000"/>
                  </a:schemeClr>
                </a:solidFill>
                <a:latin typeface="Abadi" panose="020B0604020104020204" pitchFamily="34" charset="0"/>
              </a:rPr>
              <a:t>The Success Rate vs Years graph shows you the trend and progress of SpaceX's successful launches over the years.</a:t>
            </a:r>
          </a:p>
          <a:p>
            <a:pPr marL="0" indent="0">
              <a:buNone/>
            </a:pPr>
            <a:r>
              <a:rPr lang="es-AR" sz="1500" dirty="0" err="1">
                <a:hlinkClick r:id="rId4"/>
              </a:rPr>
              <a:t>DataScience</a:t>
            </a:r>
            <a:r>
              <a:rPr lang="es-AR" sz="1500" dirty="0">
                <a:hlinkClick r:id="rId4"/>
              </a:rPr>
              <a:t>/Week2/EDA Data </a:t>
            </a:r>
            <a:r>
              <a:rPr lang="es-AR" sz="1500" dirty="0" err="1">
                <a:hlinkClick r:id="rId4"/>
              </a:rPr>
              <a:t>Visualization.jupyterlite.ipynb</a:t>
            </a:r>
            <a:r>
              <a:rPr lang="es-AR" sz="1500" dirty="0">
                <a:hlinkClick r:id="rId4"/>
              </a:rPr>
              <a:t> at </a:t>
            </a:r>
            <a:r>
              <a:rPr lang="es-AR" sz="1500" dirty="0" err="1">
                <a:hlinkClick r:id="rId4"/>
              </a:rPr>
              <a:t>main</a:t>
            </a:r>
            <a:r>
              <a:rPr lang="es-AR" sz="1500" dirty="0">
                <a:hlinkClick r:id="rId4"/>
              </a:rPr>
              <a:t> · </a:t>
            </a:r>
            <a:r>
              <a:rPr lang="es-AR" sz="1500" dirty="0" err="1">
                <a:hlinkClick r:id="rId4"/>
              </a:rPr>
              <a:t>IvannFerre</a:t>
            </a:r>
            <a:r>
              <a:rPr lang="es-AR" sz="1500" dirty="0">
                <a:hlinkClick r:id="rId4"/>
              </a:rPr>
              <a:t>/</a:t>
            </a:r>
            <a:r>
              <a:rPr lang="es-AR" sz="1500" dirty="0" err="1">
                <a:hlinkClick r:id="rId4"/>
              </a:rPr>
              <a:t>DataScience</a:t>
            </a:r>
            <a:r>
              <a:rPr lang="es-AR" sz="1500" dirty="0">
                <a:hlinkClick r:id="rId4"/>
              </a:rPr>
              <a:t> (github.com)</a:t>
            </a:r>
            <a:endParaRPr lang="en-US" sz="15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472463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466194"/>
            <a:ext cx="11000772" cy="5265682"/>
          </a:xfrm>
          <a:prstGeom prst="rect">
            <a:avLst/>
          </a:prstGeom>
        </p:spPr>
        <p:txBody>
          <a:bodyPr lIns="91440" tIns="45720" rIns="91440" bIns="45720" anchor="t"/>
          <a:lstStyle/>
          <a:p>
            <a:pPr marL="0" indent="0">
              <a:buNone/>
            </a:pPr>
            <a:r>
              <a:rPr lang="en-US" sz="2200" u="sng" dirty="0">
                <a:latin typeface="Abadi" panose="020B0604020104020204" pitchFamily="34" charset="0"/>
              </a:rPr>
              <a:t>1° SQL query: </a:t>
            </a:r>
            <a:r>
              <a:rPr lang="en-US" sz="2200" dirty="0">
                <a:latin typeface="Abadi" panose="020B0604020104020204" pitchFamily="34" charset="0"/>
              </a:rPr>
              <a:t>Display the names of the unique launch sites in the space mission</a:t>
            </a:r>
          </a:p>
          <a:p>
            <a:pPr marL="0" indent="0">
              <a:buNone/>
            </a:pPr>
            <a:endParaRPr lang="en-US" sz="2200" dirty="0">
              <a:latin typeface="Abadi" panose="020B0604020104020204" pitchFamily="34" charset="0"/>
            </a:endParaRPr>
          </a:p>
          <a:p>
            <a:pPr marL="0" indent="0">
              <a:buNone/>
            </a:pPr>
            <a:r>
              <a:rPr lang="en-US" sz="2200" u="sng" dirty="0">
                <a:latin typeface="Abadi" panose="020B0604020104020204" pitchFamily="34" charset="0"/>
              </a:rPr>
              <a:t>2° SQL query: </a:t>
            </a:r>
            <a:r>
              <a:rPr lang="en-US" sz="2200" dirty="0">
                <a:latin typeface="Abadi" panose="020B0604020104020204" pitchFamily="34" charset="0"/>
              </a:rPr>
              <a:t>Display 5 records where launch sites begin with the string 'CCA’</a:t>
            </a:r>
          </a:p>
          <a:p>
            <a:pPr marL="0" indent="0">
              <a:buNone/>
            </a:pPr>
            <a:endParaRPr lang="en-US" sz="2200" dirty="0">
              <a:latin typeface="Abadi" panose="020B0604020104020204" pitchFamily="34" charset="0"/>
            </a:endParaRPr>
          </a:p>
          <a:p>
            <a:pPr marL="0" indent="0">
              <a:buNone/>
            </a:pPr>
            <a:r>
              <a:rPr lang="en-US" sz="2200" u="sng" dirty="0">
                <a:latin typeface="Abadi" panose="020B0604020104020204" pitchFamily="34" charset="0"/>
              </a:rPr>
              <a:t>3° SQL query: </a:t>
            </a:r>
            <a:r>
              <a:rPr lang="en-US" sz="2200" dirty="0">
                <a:latin typeface="Abadi" panose="020B0604020104020204" pitchFamily="34" charset="0"/>
              </a:rPr>
              <a:t>Display the total payload mass carried by boosters launched by NASA (CRS)</a:t>
            </a:r>
          </a:p>
          <a:p>
            <a:pPr marL="0" indent="0">
              <a:buNone/>
            </a:pPr>
            <a:endParaRPr lang="en-US" sz="2200" dirty="0">
              <a:latin typeface="Abadi" panose="020B0604020104020204" pitchFamily="34" charset="0"/>
            </a:endParaRPr>
          </a:p>
          <a:p>
            <a:pPr marL="0" indent="0">
              <a:buNone/>
            </a:pPr>
            <a:r>
              <a:rPr lang="en-US" sz="2200" u="sng" dirty="0">
                <a:latin typeface="Abadi" panose="020B0604020104020204" pitchFamily="34" charset="0"/>
              </a:rPr>
              <a:t>4° SQL query: </a:t>
            </a:r>
            <a:r>
              <a:rPr lang="en-US" sz="2200" dirty="0">
                <a:latin typeface="Abadi" panose="020B0604020104020204" pitchFamily="34" charset="0"/>
              </a:rPr>
              <a:t>Display average payload mass carried by booster version F9 v1.1</a:t>
            </a:r>
          </a:p>
          <a:p>
            <a:pPr marL="0" indent="0">
              <a:buNone/>
            </a:pPr>
            <a:endParaRPr lang="en-US" sz="2200" dirty="0">
              <a:latin typeface="Abadi" panose="020B0604020104020204" pitchFamily="34" charset="0"/>
            </a:endParaRPr>
          </a:p>
          <a:p>
            <a:pPr marL="0" indent="0">
              <a:buNone/>
            </a:pPr>
            <a:r>
              <a:rPr lang="en-US" sz="2200" u="sng" dirty="0">
                <a:latin typeface="Abadi" panose="020B0604020104020204" pitchFamily="34" charset="0"/>
              </a:rPr>
              <a:t>5° SQL query: </a:t>
            </a:r>
            <a:r>
              <a:rPr lang="en-US" sz="2200" dirty="0">
                <a:latin typeface="Abadi" panose="020B0604020104020204" pitchFamily="34" charset="0"/>
              </a:rPr>
              <a:t>List the date when the first </a:t>
            </a:r>
            <a:r>
              <a:rPr lang="en-US" sz="2200" dirty="0" err="1">
                <a:latin typeface="Abadi" panose="020B0604020104020204" pitchFamily="34" charset="0"/>
              </a:rPr>
              <a:t>succesful</a:t>
            </a:r>
            <a:r>
              <a:rPr lang="en-US" sz="2200" dirty="0">
                <a:latin typeface="Abadi" panose="020B0604020104020204" pitchFamily="34" charset="0"/>
              </a:rPr>
              <a:t> landing outcome in ground pad was </a:t>
            </a:r>
            <a:r>
              <a:rPr lang="en-US" sz="2200" dirty="0" err="1">
                <a:latin typeface="Abadi" panose="020B0604020104020204" pitchFamily="34" charset="0"/>
              </a:rPr>
              <a:t>acheived</a:t>
            </a:r>
            <a:r>
              <a:rPr lang="en-US" sz="2200" dirty="0">
                <a:latin typeface="Abadi" panose="020B0604020104020204" pitchFamily="34" charset="0"/>
              </a:rPr>
              <a:t>.</a:t>
            </a:r>
          </a:p>
          <a:p>
            <a:pPr marL="0" indent="0">
              <a:buNone/>
            </a:pPr>
            <a:endParaRPr lang="es-AR" sz="1600" dirty="0">
              <a:hlinkClick r:id="rId4"/>
            </a:endParaRPr>
          </a:p>
          <a:p>
            <a:pPr marL="0" indent="0">
              <a:buNone/>
            </a:pPr>
            <a:r>
              <a:rPr lang="es-AR" sz="1600" dirty="0" err="1">
                <a:hlinkClick r:id="rId4"/>
              </a:rPr>
              <a:t>DataScience</a:t>
            </a:r>
            <a:r>
              <a:rPr lang="es-AR" sz="1600" dirty="0">
                <a:hlinkClick r:id="rId4"/>
              </a:rPr>
              <a:t>/Week2/EDA SQL .</a:t>
            </a:r>
            <a:r>
              <a:rPr lang="es-AR" sz="1600" dirty="0" err="1">
                <a:hlinkClick r:id="rId4"/>
              </a:rPr>
              <a:t>ipynb</a:t>
            </a:r>
            <a:r>
              <a:rPr lang="es-AR" sz="1600" dirty="0">
                <a:hlinkClick r:id="rId4"/>
              </a:rPr>
              <a:t> at </a:t>
            </a:r>
            <a:r>
              <a:rPr lang="es-AR" sz="1600" dirty="0" err="1">
                <a:hlinkClick r:id="rId4"/>
              </a:rPr>
              <a:t>main</a:t>
            </a:r>
            <a:r>
              <a:rPr lang="es-AR" sz="1600" dirty="0">
                <a:hlinkClick r:id="rId4"/>
              </a:rPr>
              <a:t> · </a:t>
            </a:r>
            <a:r>
              <a:rPr lang="es-AR" sz="1600" dirty="0" err="1">
                <a:hlinkClick r:id="rId4"/>
              </a:rPr>
              <a:t>IvannFerre</a:t>
            </a:r>
            <a:r>
              <a:rPr lang="es-AR" sz="1600" dirty="0">
                <a:hlinkClick r:id="rId4"/>
              </a:rPr>
              <a:t>/</a:t>
            </a:r>
            <a:r>
              <a:rPr lang="es-AR" sz="1600" dirty="0" err="1">
                <a:hlinkClick r:id="rId4"/>
              </a:rPr>
              <a:t>DataScience</a:t>
            </a:r>
            <a:r>
              <a:rPr lang="es-AR" sz="1600" dirty="0">
                <a:hlinkClick r:id="rId4"/>
              </a:rPr>
              <a:t> (github.com)</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9365" y="1355836"/>
            <a:ext cx="11288110" cy="4963515"/>
          </a:xfrm>
          <a:prstGeom prst="rect">
            <a:avLst/>
          </a:prstGeom>
        </p:spPr>
        <p:txBody>
          <a:bodyPr lIns="91440" tIns="45720" rIns="91440" bIns="45720" anchor="t"/>
          <a:lstStyle/>
          <a:p>
            <a:pPr marL="0" indent="0">
              <a:buNone/>
            </a:pPr>
            <a:r>
              <a:rPr lang="en-US" sz="2200" u="sng" dirty="0">
                <a:latin typeface="Abadi" panose="020B0604020104020204" pitchFamily="34" charset="0"/>
              </a:rPr>
              <a:t>6° SQL query: </a:t>
            </a:r>
            <a:r>
              <a:rPr lang="en-US" sz="2200" dirty="0">
                <a:latin typeface="Abadi" panose="020B0604020104020204" pitchFamily="34" charset="0"/>
              </a:rPr>
              <a:t>List the names of the boosters which have success in drone ship and have payload mass greater than 4000 but less than 6000</a:t>
            </a:r>
          </a:p>
          <a:p>
            <a:pPr marL="0" indent="0">
              <a:buNone/>
            </a:pPr>
            <a:endParaRPr lang="en-US" sz="2200" dirty="0">
              <a:latin typeface="Abadi" panose="020B0604020104020204" pitchFamily="34" charset="0"/>
            </a:endParaRPr>
          </a:p>
          <a:p>
            <a:pPr marL="0" indent="0">
              <a:buNone/>
            </a:pPr>
            <a:r>
              <a:rPr lang="en-US" sz="2200" u="sng" dirty="0">
                <a:latin typeface="Abadi" panose="020B0604020104020204" pitchFamily="34" charset="0"/>
              </a:rPr>
              <a:t>7° SQL query: </a:t>
            </a:r>
            <a:r>
              <a:rPr lang="en-US" sz="2200" dirty="0">
                <a:latin typeface="Abadi" panose="020B0604020104020204" pitchFamily="34" charset="0"/>
              </a:rPr>
              <a:t>List the total number of successful and failure mission outcomes</a:t>
            </a:r>
          </a:p>
          <a:p>
            <a:pPr marL="0" indent="0">
              <a:buNone/>
            </a:pPr>
            <a:endParaRPr lang="en-US" sz="2200" dirty="0">
              <a:latin typeface="Abadi" panose="020B0604020104020204" pitchFamily="34" charset="0"/>
            </a:endParaRPr>
          </a:p>
          <a:p>
            <a:pPr marL="0" indent="0">
              <a:buNone/>
            </a:pPr>
            <a:r>
              <a:rPr lang="en-US" sz="2200" u="sng" dirty="0">
                <a:latin typeface="Abadi" panose="020B0604020104020204" pitchFamily="34" charset="0"/>
              </a:rPr>
              <a:t>8° SQL query: </a:t>
            </a:r>
            <a:r>
              <a:rPr lang="en-US" sz="2200" dirty="0">
                <a:latin typeface="Abadi" panose="020B0604020104020204" pitchFamily="34" charset="0"/>
              </a:rPr>
              <a:t>List the names of the </a:t>
            </a:r>
            <a:r>
              <a:rPr lang="en-US" sz="2200" dirty="0" err="1">
                <a:latin typeface="Abadi" panose="020B0604020104020204" pitchFamily="34" charset="0"/>
              </a:rPr>
              <a:t>booster_versions</a:t>
            </a:r>
            <a:r>
              <a:rPr lang="en-US" sz="2200" dirty="0">
                <a:latin typeface="Abadi" panose="020B0604020104020204" pitchFamily="34" charset="0"/>
              </a:rPr>
              <a:t> which have carried the maximum payload mass. </a:t>
            </a:r>
          </a:p>
          <a:p>
            <a:pPr marL="0" indent="0">
              <a:buNone/>
            </a:pPr>
            <a:endParaRPr lang="en-US" sz="2200" dirty="0">
              <a:latin typeface="Abadi" panose="020B0604020104020204" pitchFamily="34" charset="0"/>
            </a:endParaRPr>
          </a:p>
          <a:p>
            <a:pPr marL="0" indent="0">
              <a:buNone/>
            </a:pPr>
            <a:r>
              <a:rPr lang="en-US" sz="2200" u="sng" dirty="0">
                <a:latin typeface="Abadi" panose="020B0604020104020204" pitchFamily="34" charset="0"/>
              </a:rPr>
              <a:t>9° SQL query: </a:t>
            </a:r>
            <a:r>
              <a:rPr lang="en-US" sz="2200" dirty="0">
                <a:latin typeface="Abadi" panose="020B0604020104020204" pitchFamily="34" charset="0"/>
              </a:rPr>
              <a:t>List the records which will display the month names, failure </a:t>
            </a:r>
            <a:r>
              <a:rPr lang="en-US" sz="2200" dirty="0" err="1">
                <a:latin typeface="Abadi" panose="020B0604020104020204" pitchFamily="34" charset="0"/>
              </a:rPr>
              <a:t>landing_outcomes</a:t>
            </a:r>
            <a:r>
              <a:rPr lang="en-US" sz="2200" dirty="0">
                <a:latin typeface="Abadi" panose="020B0604020104020204" pitchFamily="34" charset="0"/>
              </a:rPr>
              <a:t> in drone ship ,booster versions, </a:t>
            </a:r>
            <a:r>
              <a:rPr lang="en-US" sz="2200" dirty="0" err="1">
                <a:latin typeface="Abadi" panose="020B0604020104020204" pitchFamily="34" charset="0"/>
              </a:rPr>
              <a:t>launch_site</a:t>
            </a:r>
            <a:r>
              <a:rPr lang="en-US" sz="2200" dirty="0">
                <a:latin typeface="Abadi" panose="020B0604020104020204" pitchFamily="34" charset="0"/>
              </a:rPr>
              <a:t> for the months in year 2015.</a:t>
            </a:r>
          </a:p>
          <a:p>
            <a:pPr marL="0" indent="0">
              <a:buNone/>
            </a:pPr>
            <a:endParaRPr lang="en-US" sz="2200" dirty="0">
              <a:latin typeface="Abadi" panose="020B0604020104020204" pitchFamily="34" charset="0"/>
            </a:endParaRPr>
          </a:p>
          <a:p>
            <a:pPr marL="0" indent="0">
              <a:buNone/>
            </a:pPr>
            <a:r>
              <a:rPr lang="en-US" sz="2200" u="sng" dirty="0">
                <a:latin typeface="Abadi" panose="020B0604020104020204" pitchFamily="34" charset="0"/>
              </a:rPr>
              <a:t>10° SQL query: </a:t>
            </a:r>
            <a:r>
              <a:rPr lang="en-US" sz="2200" dirty="0">
                <a:latin typeface="Abadi" panose="020B0604020104020204" pitchFamily="34" charset="0"/>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801504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0515600" cy="4858255"/>
          </a:xfrm>
          <a:prstGeom prst="rect">
            <a:avLst/>
          </a:prstGeom>
        </p:spPr>
        <p:txBody>
          <a:bodyPr>
            <a:normAutofit/>
          </a:bodyPr>
          <a:lstStyle/>
          <a:p>
            <a:pPr marL="457200" indent="-457200">
              <a:buFont typeface="+mj-lt"/>
              <a:buAutoNum type="arabicPeriod"/>
            </a:pPr>
            <a:r>
              <a:rPr lang="en-US" sz="2200" dirty="0">
                <a:latin typeface="Abadi" panose="020B0604020104020204" pitchFamily="34" charset="0"/>
              </a:rPr>
              <a:t>First, let's try to add each site's location on a map using site's latitude and longitude coordinates.</a:t>
            </a:r>
          </a:p>
          <a:p>
            <a:pPr marL="0" indent="0">
              <a:buNone/>
            </a:pPr>
            <a:r>
              <a:rPr lang="en-US" sz="2200" dirty="0">
                <a:latin typeface="Abadi" panose="020B0604020104020204" pitchFamily="34" charset="0"/>
              </a:rPr>
              <a:t>we create a </a:t>
            </a:r>
            <a:r>
              <a:rPr lang="en-US" sz="2200" dirty="0" err="1">
                <a:latin typeface="Abadi" panose="020B0604020104020204" pitchFamily="34" charset="0"/>
              </a:rPr>
              <a:t>dataframe</a:t>
            </a:r>
            <a:r>
              <a:rPr lang="en-US" sz="2200" dirty="0">
                <a:latin typeface="Abadi" panose="020B0604020104020204" pitchFamily="34" charset="0"/>
              </a:rPr>
              <a:t> called "</a:t>
            </a:r>
            <a:r>
              <a:rPr lang="en-US" sz="2200" dirty="0" err="1">
                <a:latin typeface="Abadi" panose="020B0604020104020204" pitchFamily="34" charset="0"/>
              </a:rPr>
              <a:t>launch_sites</a:t>
            </a:r>
            <a:r>
              <a:rPr lang="en-US" sz="2200" dirty="0">
                <a:latin typeface="Abadi" panose="020B0604020104020204" pitchFamily="34" charset="0"/>
              </a:rPr>
              <a:t>"</a:t>
            </a: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r>
              <a:rPr lang="en-US" sz="2200" dirty="0">
                <a:latin typeface="Abadi" panose="020B0604020104020204" pitchFamily="34" charset="0"/>
              </a:rPr>
              <a:t>Let's visualize those locations by pinning them on a map.</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Imagen 5">
            <a:extLst>
              <a:ext uri="{FF2B5EF4-FFF2-40B4-BE49-F238E27FC236}">
                <a16:creationId xmlns:a16="http://schemas.microsoft.com/office/drawing/2014/main" id="{E9FA65EC-DAFD-885E-C457-3F6AFDC7A52F}"/>
              </a:ext>
            </a:extLst>
          </p:cNvPr>
          <p:cNvPicPr>
            <a:picLocks noChangeAspect="1"/>
          </p:cNvPicPr>
          <p:nvPr/>
        </p:nvPicPr>
        <p:blipFill>
          <a:blip r:embed="rId3"/>
          <a:stretch>
            <a:fillRect/>
          </a:stretch>
        </p:blipFill>
        <p:spPr>
          <a:xfrm>
            <a:off x="6546106" y="2673847"/>
            <a:ext cx="3366846" cy="18353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114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sz="2200" dirty="0"/>
              <a:t>Need to create a folium Map object, with an initial center location to be NASA Johnson Space Center at Houston, Texas.</a:t>
            </a:r>
          </a:p>
          <a:p>
            <a:pPr marL="0" indent="0">
              <a:buNone/>
            </a:pPr>
            <a:endParaRPr lang="en-US" sz="2200" dirty="0"/>
          </a:p>
          <a:p>
            <a:pPr marL="0" indent="0">
              <a:buNone/>
            </a:pPr>
            <a:endParaRPr lang="en-US" sz="2200" dirty="0"/>
          </a:p>
          <a:p>
            <a:pPr marL="0" indent="0">
              <a:buNone/>
            </a:pPr>
            <a:r>
              <a:rPr lang="en-US" sz="2200" dirty="0"/>
              <a:t>We could use </a:t>
            </a:r>
            <a:r>
              <a:rPr lang="en-US" sz="2200" dirty="0" err="1"/>
              <a:t>folium.Circle</a:t>
            </a:r>
            <a:r>
              <a:rPr lang="en-US" sz="2200" dirty="0"/>
              <a:t> to add a highlighted circle area with a text label on a specific coordinate.</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8" name="Imagen 7">
            <a:extLst>
              <a:ext uri="{FF2B5EF4-FFF2-40B4-BE49-F238E27FC236}">
                <a16:creationId xmlns:a16="http://schemas.microsoft.com/office/drawing/2014/main" id="{0F6738F7-8673-5DBA-64C8-868E12D9E271}"/>
              </a:ext>
            </a:extLst>
          </p:cNvPr>
          <p:cNvPicPr>
            <a:picLocks noChangeAspect="1"/>
          </p:cNvPicPr>
          <p:nvPr/>
        </p:nvPicPr>
        <p:blipFill>
          <a:blip r:embed="rId3"/>
          <a:stretch>
            <a:fillRect/>
          </a:stretch>
        </p:blipFill>
        <p:spPr>
          <a:xfrm>
            <a:off x="2689402" y="2605426"/>
            <a:ext cx="7755306" cy="549049"/>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695121E3-751A-13FA-826D-6883582B3B06}"/>
              </a:ext>
            </a:extLst>
          </p:cNvPr>
          <p:cNvPicPr>
            <a:picLocks noChangeAspect="1"/>
          </p:cNvPicPr>
          <p:nvPr/>
        </p:nvPicPr>
        <p:blipFill>
          <a:blip r:embed="rId4"/>
          <a:stretch>
            <a:fillRect/>
          </a:stretch>
        </p:blipFill>
        <p:spPr>
          <a:xfrm>
            <a:off x="4404576" y="4041534"/>
            <a:ext cx="3021459" cy="24757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8669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marL="0" indent="0">
              <a:buNone/>
            </a:pPr>
            <a:r>
              <a:rPr lang="en-US" sz="2200" dirty="0"/>
              <a:t>Now, we add a circle for each launch site in the data frame “</a:t>
            </a:r>
            <a:r>
              <a:rPr lang="en-US" sz="2200" dirty="0" err="1"/>
              <a:t>launch_sites</a:t>
            </a:r>
            <a:r>
              <a:rPr lang="en-US" sz="2200" dirty="0"/>
              <a:t>”</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s-AR" sz="1600" dirty="0">
              <a:hlinkClick r:id="rId4"/>
            </a:endParaRPr>
          </a:p>
          <a:p>
            <a:pPr marL="0" indent="0">
              <a:buNone/>
            </a:pPr>
            <a:r>
              <a:rPr lang="es-AR" sz="1600" dirty="0" err="1">
                <a:hlinkClick r:id="rId4"/>
              </a:rPr>
              <a:t>DataScience</a:t>
            </a:r>
            <a:r>
              <a:rPr lang="es-AR" sz="1600" dirty="0">
                <a:hlinkClick r:id="rId4"/>
              </a:rPr>
              <a:t>/Week3/Interactive Visual </a:t>
            </a:r>
            <a:r>
              <a:rPr lang="es-AR" sz="1600" dirty="0" err="1">
                <a:hlinkClick r:id="rId4"/>
              </a:rPr>
              <a:t>Analytics</a:t>
            </a:r>
            <a:r>
              <a:rPr lang="es-AR" sz="1600" dirty="0">
                <a:hlinkClick r:id="rId4"/>
              </a:rPr>
              <a:t> </a:t>
            </a:r>
            <a:r>
              <a:rPr lang="es-AR" sz="1600" dirty="0" err="1">
                <a:hlinkClick r:id="rId4"/>
              </a:rPr>
              <a:t>with</a:t>
            </a:r>
            <a:r>
              <a:rPr lang="es-AR" sz="1600" dirty="0">
                <a:hlinkClick r:id="rId4"/>
              </a:rPr>
              <a:t> </a:t>
            </a:r>
            <a:r>
              <a:rPr lang="es-AR" sz="1600" dirty="0" err="1">
                <a:hlinkClick r:id="rId4"/>
              </a:rPr>
              <a:t>Folium</a:t>
            </a:r>
            <a:r>
              <a:rPr lang="es-AR" sz="1600" dirty="0">
                <a:hlinkClick r:id="rId4"/>
              </a:rPr>
              <a:t> </a:t>
            </a:r>
            <a:r>
              <a:rPr lang="es-AR" sz="1600" dirty="0" err="1">
                <a:hlinkClick r:id="rId4"/>
              </a:rPr>
              <a:t>lab.jupyterlite.ipynb</a:t>
            </a:r>
            <a:r>
              <a:rPr lang="es-AR" sz="1600" dirty="0">
                <a:hlinkClick r:id="rId4"/>
              </a:rPr>
              <a:t> at </a:t>
            </a:r>
            <a:r>
              <a:rPr lang="es-AR" sz="1600" dirty="0" err="1">
                <a:hlinkClick r:id="rId4"/>
              </a:rPr>
              <a:t>main</a:t>
            </a:r>
            <a:r>
              <a:rPr lang="es-AR" sz="1600" dirty="0">
                <a:hlinkClick r:id="rId4"/>
              </a:rPr>
              <a:t> · </a:t>
            </a:r>
            <a:r>
              <a:rPr lang="es-AR" sz="1600" dirty="0" err="1">
                <a:hlinkClick r:id="rId4"/>
              </a:rPr>
              <a:t>IvannFerre</a:t>
            </a:r>
            <a:r>
              <a:rPr lang="es-AR" sz="1600" dirty="0">
                <a:hlinkClick r:id="rId4"/>
              </a:rPr>
              <a:t>/</a:t>
            </a:r>
            <a:r>
              <a:rPr lang="es-AR" sz="1600" dirty="0" err="1">
                <a:hlinkClick r:id="rId4"/>
              </a:rPr>
              <a:t>DataScience</a:t>
            </a:r>
            <a:r>
              <a:rPr lang="es-AR" sz="1600" dirty="0">
                <a:hlinkClick r:id="rId4"/>
              </a:rPr>
              <a:t> (github.com)</a:t>
            </a:r>
            <a:endParaRPr lang="en-US" sz="2200"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2" name="Imagen 11">
            <a:extLst>
              <a:ext uri="{FF2B5EF4-FFF2-40B4-BE49-F238E27FC236}">
                <a16:creationId xmlns:a16="http://schemas.microsoft.com/office/drawing/2014/main" id="{9245B921-DE96-6F28-EE6B-ADABE3700543}"/>
              </a:ext>
            </a:extLst>
          </p:cNvPr>
          <p:cNvPicPr>
            <a:picLocks noChangeAspect="1"/>
          </p:cNvPicPr>
          <p:nvPr/>
        </p:nvPicPr>
        <p:blipFill>
          <a:blip r:embed="rId5"/>
          <a:stretch>
            <a:fillRect/>
          </a:stretch>
        </p:blipFill>
        <p:spPr>
          <a:xfrm>
            <a:off x="1332365" y="2619459"/>
            <a:ext cx="8573897" cy="26617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0816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514350" indent="-514350">
              <a:buFont typeface="+mj-lt"/>
              <a:buAutoNum type="arabicPeriod" startAt="2"/>
            </a:pPr>
            <a:r>
              <a:rPr lang="en-US" sz="2500" b="1" dirty="0"/>
              <a:t>Mark the success/failed launches for each site on the map</a:t>
            </a:r>
          </a:p>
          <a:p>
            <a:pPr marL="0" indent="0">
              <a:buNone/>
            </a:pPr>
            <a:endParaRPr lang="en-US" sz="2500" b="1" dirty="0"/>
          </a:p>
          <a:p>
            <a:pPr marL="0" indent="0">
              <a:buNone/>
            </a:pPr>
            <a:r>
              <a:rPr lang="en-US" sz="2200" dirty="0"/>
              <a:t>Let's create markers for all launch records. If a launch was successful (class=1), then we use a green marker and if a launch was failed, we use a red marker (class=0)</a:t>
            </a:r>
          </a:p>
          <a:p>
            <a:pPr marL="0" indent="0">
              <a:buNone/>
            </a:pPr>
            <a:endParaRPr lang="en-US" sz="2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7" name="Imagen 6">
            <a:extLst>
              <a:ext uri="{FF2B5EF4-FFF2-40B4-BE49-F238E27FC236}">
                <a16:creationId xmlns:a16="http://schemas.microsoft.com/office/drawing/2014/main" id="{A10BE9E3-6C79-875C-916D-0513CA1DA173}"/>
              </a:ext>
            </a:extLst>
          </p:cNvPr>
          <p:cNvPicPr>
            <a:picLocks noChangeAspect="1"/>
          </p:cNvPicPr>
          <p:nvPr/>
        </p:nvPicPr>
        <p:blipFill>
          <a:blip r:embed="rId3"/>
          <a:stretch>
            <a:fillRect/>
          </a:stretch>
        </p:blipFill>
        <p:spPr>
          <a:xfrm>
            <a:off x="6391294" y="3958377"/>
            <a:ext cx="2361917" cy="1943660"/>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57EAC29D-FD1A-4732-7152-74A17B796E34}"/>
              </a:ext>
            </a:extLst>
          </p:cNvPr>
          <p:cNvPicPr>
            <a:picLocks noChangeAspect="1"/>
          </p:cNvPicPr>
          <p:nvPr/>
        </p:nvPicPr>
        <p:blipFill>
          <a:blip r:embed="rId4"/>
          <a:stretch>
            <a:fillRect/>
          </a:stretch>
        </p:blipFill>
        <p:spPr>
          <a:xfrm>
            <a:off x="2800865" y="3757557"/>
            <a:ext cx="2089789" cy="27098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7914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1913" y="1482436"/>
            <a:ext cx="11388173" cy="4694527"/>
          </a:xfrm>
          <a:prstGeom prst="rect">
            <a:avLst/>
          </a:prstGeom>
        </p:spPr>
        <p:txBody>
          <a:bodyPr vert="horz" lIns="91440" tIns="45720" rIns="91440" bIns="45720" rtlCol="0" anchor="t">
            <a:normAutofit/>
          </a:bodyPr>
          <a:lstStyle/>
          <a:p>
            <a:pPr marL="0" indent="0">
              <a:buNone/>
            </a:pPr>
            <a:r>
              <a:rPr lang="en-US" sz="2200" dirty="0"/>
              <a:t>We want add a launch site drop-down input component. We have four different launch sites and we would like to first see which one has the largest success count. Then, we would like to select one specific site and check its detailed success rate (class=0 vs. class=1).</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5122" name="Picture 2">
            <a:extLst>
              <a:ext uri="{FF2B5EF4-FFF2-40B4-BE49-F238E27FC236}">
                <a16:creationId xmlns:a16="http://schemas.microsoft.com/office/drawing/2014/main" id="{BDC6D3AB-ACF7-287D-2207-57BA80E8F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36" y="2678716"/>
            <a:ext cx="10967036" cy="16993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1913" y="1482436"/>
            <a:ext cx="11388173" cy="4694527"/>
          </a:xfrm>
          <a:prstGeom prst="rect">
            <a:avLst/>
          </a:prstGeom>
        </p:spPr>
        <p:txBody>
          <a:bodyPr vert="horz" lIns="91440" tIns="45720" rIns="91440" bIns="45720" rtlCol="0" anchor="t">
            <a:normAutofit/>
          </a:bodyPr>
          <a:lstStyle/>
          <a:p>
            <a:pPr marL="0" indent="0">
              <a:buNone/>
            </a:pPr>
            <a:r>
              <a:rPr lang="en-US" sz="2200" dirty="0"/>
              <a:t>Add a callback function to render success-pie-chart based on selected site dropdown. The general idea of this callback function is to get the selected launch site from site-dropdown and render a pie chart visualizing launch success counts.</a:t>
            </a:r>
          </a:p>
          <a:p>
            <a:pPr marL="0" indent="0">
              <a:buNone/>
            </a:pP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Imagen 7">
            <a:extLst>
              <a:ext uri="{FF2B5EF4-FFF2-40B4-BE49-F238E27FC236}">
                <a16:creationId xmlns:a16="http://schemas.microsoft.com/office/drawing/2014/main" id="{56FE1CF6-DC7C-B41F-632F-E18FA19AB50F}"/>
              </a:ext>
            </a:extLst>
          </p:cNvPr>
          <p:cNvPicPr>
            <a:picLocks noChangeAspect="1"/>
          </p:cNvPicPr>
          <p:nvPr/>
        </p:nvPicPr>
        <p:blipFill>
          <a:blip r:embed="rId3"/>
          <a:stretch>
            <a:fillRect/>
          </a:stretch>
        </p:blipFill>
        <p:spPr>
          <a:xfrm>
            <a:off x="495904" y="2786063"/>
            <a:ext cx="5186865" cy="2949719"/>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924F68F6-9A36-16A4-EAFC-0974F98F25B2}"/>
              </a:ext>
            </a:extLst>
          </p:cNvPr>
          <p:cNvPicPr>
            <a:picLocks noChangeAspect="1"/>
          </p:cNvPicPr>
          <p:nvPr/>
        </p:nvPicPr>
        <p:blipFill>
          <a:blip r:embed="rId4"/>
          <a:stretch>
            <a:fillRect/>
          </a:stretch>
        </p:blipFill>
        <p:spPr>
          <a:xfrm>
            <a:off x="5983844" y="2786063"/>
            <a:ext cx="5327724" cy="29497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2217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938879" y="1259732"/>
            <a:ext cx="5410366"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600" dirty="0">
                <a:solidFill>
                  <a:schemeClr val="accent1">
                    <a:lumMod val="50000"/>
                  </a:schemeClr>
                </a:solidFill>
                <a:latin typeface="Abadi" panose="020B0604020104020204" pitchFamily="34" charset="0"/>
              </a:rPr>
              <a:t>Summary of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uadroTexto 1">
            <a:extLst>
              <a:ext uri="{FF2B5EF4-FFF2-40B4-BE49-F238E27FC236}">
                <a16:creationId xmlns:a16="http://schemas.microsoft.com/office/drawing/2014/main" id="{A85F0DCF-EC1E-6DB2-04C4-E94CC65754A1}"/>
              </a:ext>
            </a:extLst>
          </p:cNvPr>
          <p:cNvSpPr txBox="1"/>
          <p:nvPr/>
        </p:nvSpPr>
        <p:spPr>
          <a:xfrm>
            <a:off x="734028" y="1779687"/>
            <a:ext cx="10959817" cy="5078313"/>
          </a:xfrm>
          <a:prstGeom prst="rect">
            <a:avLst/>
          </a:prstGeom>
          <a:noFill/>
          <a:ln w="19050">
            <a:noFill/>
          </a:ln>
        </p:spPr>
        <p:txBody>
          <a:bodyPr wrap="square" rtlCol="0">
            <a:spAutoFit/>
          </a:bodyPr>
          <a:lstStyle/>
          <a:p>
            <a:endParaRPr lang="es-AR" dirty="0">
              <a:latin typeface="Abadi" panose="020B0604020104020204" pitchFamily="34" charset="0"/>
            </a:endParaRPr>
          </a:p>
          <a:p>
            <a:pPr marL="342900" indent="-342900">
              <a:buFont typeface="+mj-lt"/>
              <a:buAutoNum type="arabicPeriod"/>
            </a:pPr>
            <a:r>
              <a:rPr lang="en-US" dirty="0">
                <a:latin typeface="Abadi" panose="020B0604020104020204" pitchFamily="34" charset="0"/>
              </a:rPr>
              <a:t>Explore, Transform and Clean Up</a:t>
            </a:r>
          </a:p>
          <a:p>
            <a:pPr marL="342900" indent="-342900">
              <a:buFont typeface="+mj-lt"/>
              <a:buAutoNum type="arabicPeriod"/>
            </a:pPr>
            <a:endParaRPr lang="en-US" dirty="0">
              <a:latin typeface="Abadi" panose="020B0604020104020204" pitchFamily="34" charset="0"/>
            </a:endParaRPr>
          </a:p>
          <a:p>
            <a:pPr marL="342900" indent="-342900">
              <a:buFont typeface="+mj-lt"/>
              <a:buAutoNum type="arabicPeriod"/>
            </a:pPr>
            <a:r>
              <a:rPr lang="es-AR" dirty="0" err="1">
                <a:latin typeface="Abadi" panose="020B0604020104020204" pitchFamily="34" charset="0"/>
              </a:rPr>
              <a:t>Making</a:t>
            </a:r>
            <a:r>
              <a:rPr lang="es-AR" dirty="0">
                <a:latin typeface="Abadi" panose="020B0604020104020204" pitchFamily="34" charset="0"/>
              </a:rPr>
              <a:t> EDA </a:t>
            </a:r>
            <a:r>
              <a:rPr lang="es-AR" i="1" dirty="0">
                <a:latin typeface="Abadi" panose="020B0604020104020204" pitchFamily="34" charset="0"/>
              </a:rPr>
              <a:t>(</a:t>
            </a:r>
            <a:r>
              <a:rPr lang="es-AR" i="1" dirty="0" err="1">
                <a:latin typeface="Abadi" panose="020B0604020104020204" pitchFamily="34" charset="0"/>
              </a:rPr>
              <a:t>Exploratory</a:t>
            </a:r>
            <a:r>
              <a:rPr lang="es-AR" i="1" dirty="0">
                <a:latin typeface="Abadi" panose="020B0604020104020204" pitchFamily="34" charset="0"/>
              </a:rPr>
              <a:t> Data </a:t>
            </a:r>
            <a:r>
              <a:rPr lang="es-AR" i="1" dirty="0" err="1">
                <a:latin typeface="Abadi" panose="020B0604020104020204" pitchFamily="34" charset="0"/>
              </a:rPr>
              <a:t>Analysis</a:t>
            </a:r>
            <a:r>
              <a:rPr lang="es-AR" i="1" dirty="0">
                <a:latin typeface="Abadi" panose="020B0604020104020204" pitchFamily="34" charset="0"/>
              </a:rPr>
              <a:t>) </a:t>
            </a:r>
            <a:r>
              <a:rPr lang="es-AR" dirty="0" err="1">
                <a:latin typeface="Abadi" panose="020B0604020104020204" pitchFamily="34" charset="0"/>
              </a:rPr>
              <a:t>with</a:t>
            </a:r>
            <a:r>
              <a:rPr lang="es-AR" dirty="0">
                <a:latin typeface="Abadi" panose="020B0604020104020204" pitchFamily="34" charset="0"/>
              </a:rPr>
              <a:t> SQL</a:t>
            </a:r>
          </a:p>
          <a:p>
            <a:pPr marL="800100" lvl="1" indent="-342900">
              <a:buFont typeface="+mj-lt"/>
              <a:buAutoNum type="alphaLcPeriod"/>
            </a:pPr>
            <a:r>
              <a:rPr lang="en-US" b="0" i="0" dirty="0">
                <a:effectLst/>
                <a:latin typeface="Abadi" panose="020B0604020104020204" pitchFamily="34" charset="0"/>
              </a:rPr>
              <a:t>we got some preliminary ideas on how each important variable would affect the success rate, we will select the characteristics that will be used in predicting success in the future module.</a:t>
            </a:r>
          </a:p>
          <a:p>
            <a:pPr marL="800100" lvl="1" indent="-342900">
              <a:buFont typeface="+mj-lt"/>
              <a:buAutoNum type="alphaLcPeriod"/>
            </a:pPr>
            <a:r>
              <a:rPr lang="en-US" b="0" i="0" dirty="0">
                <a:effectLst/>
                <a:latin typeface="Abadi" panose="020B0604020104020204" pitchFamily="34" charset="0"/>
              </a:rPr>
              <a:t>Finding an "success rate launch" location for building a launch site certainly involves many factors and hopefully we could discover some of the factors by analyzing the existing launch site locations</a:t>
            </a:r>
          </a:p>
          <a:p>
            <a:pPr marL="800100" lvl="1" indent="-342900">
              <a:buFont typeface="+mj-lt"/>
              <a:buAutoNum type="alphaLcPeriod"/>
            </a:pPr>
            <a:endParaRPr lang="en-US" b="0" i="0" dirty="0">
              <a:effectLst/>
              <a:latin typeface="Abadi" panose="020B0604020104020204" pitchFamily="34" charset="0"/>
            </a:endParaRPr>
          </a:p>
          <a:p>
            <a:pPr marL="342900" indent="-342900">
              <a:buFont typeface="+mj-lt"/>
              <a:buAutoNum type="arabicPeriod"/>
            </a:pPr>
            <a:r>
              <a:rPr lang="en-US" dirty="0">
                <a:latin typeface="Abadi" panose="020B0604020104020204" pitchFamily="34" charset="0"/>
              </a:rPr>
              <a:t>We create a k nearest neighbor object and then create a </a:t>
            </a:r>
            <a:r>
              <a:rPr lang="en-US" dirty="0" err="1">
                <a:latin typeface="Abadi" panose="020B0604020104020204" pitchFamily="34" charset="0"/>
              </a:rPr>
              <a:t>GridSearchCV</a:t>
            </a:r>
            <a:r>
              <a:rPr lang="en-US" dirty="0">
                <a:latin typeface="Abadi" panose="020B0604020104020204" pitchFamily="34" charset="0"/>
              </a:rPr>
              <a:t> object </a:t>
            </a:r>
            <a:r>
              <a:rPr lang="en-US" dirty="0" err="1">
                <a:latin typeface="Abadi" panose="020B0604020104020204" pitchFamily="34" charset="0"/>
              </a:rPr>
              <a:t>knn_cv</a:t>
            </a:r>
            <a:r>
              <a:rPr lang="en-US" dirty="0">
                <a:latin typeface="Abadi" panose="020B0604020104020204" pitchFamily="34" charset="0"/>
              </a:rPr>
              <a:t> with cv = 10. We adjust the object to find the best parameters from the dictionary parameters.</a:t>
            </a:r>
          </a:p>
          <a:p>
            <a:pPr marL="800100" lvl="1" indent="-342900">
              <a:buFont typeface="Arial" panose="020B0604020202020204" pitchFamily="34" charset="0"/>
              <a:buChar char="•"/>
            </a:pPr>
            <a:r>
              <a:rPr lang="es-AR" b="1" dirty="0" err="1">
                <a:latin typeface="Abadi" panose="020B0604020104020204" pitchFamily="34" charset="0"/>
              </a:rPr>
              <a:t>D</a:t>
            </a:r>
            <a:r>
              <a:rPr lang="es-AR" b="1" i="0" dirty="0" err="1">
                <a:effectLst/>
                <a:latin typeface="Abadi" panose="020B0604020104020204" pitchFamily="34" charset="0"/>
              </a:rPr>
              <a:t>ecision</a:t>
            </a:r>
            <a:r>
              <a:rPr lang="es-AR" b="1" i="0" dirty="0">
                <a:effectLst/>
                <a:latin typeface="Abadi" panose="020B0604020104020204" pitchFamily="34" charset="0"/>
              </a:rPr>
              <a:t> </a:t>
            </a:r>
            <a:r>
              <a:rPr lang="es-AR" b="1" dirty="0" err="1">
                <a:latin typeface="Abadi" panose="020B0604020104020204" pitchFamily="34" charset="0"/>
              </a:rPr>
              <a:t>T</a:t>
            </a:r>
            <a:r>
              <a:rPr lang="es-AR" b="1" i="0" dirty="0" err="1">
                <a:effectLst/>
                <a:latin typeface="Abadi" panose="020B0604020104020204" pitchFamily="34" charset="0"/>
              </a:rPr>
              <a:t>ree</a:t>
            </a:r>
            <a:r>
              <a:rPr lang="es-AR" b="1" i="0" dirty="0">
                <a:effectLst/>
                <a:latin typeface="Abadi" panose="020B0604020104020204" pitchFamily="34" charset="0"/>
              </a:rPr>
              <a:t> </a:t>
            </a:r>
            <a:r>
              <a:rPr lang="es-AR" b="1" dirty="0" err="1">
                <a:latin typeface="Abadi" panose="020B0604020104020204" pitchFamily="34" charset="0"/>
              </a:rPr>
              <a:t>C</a:t>
            </a:r>
            <a:r>
              <a:rPr lang="es-AR" b="1" i="0" dirty="0" err="1">
                <a:effectLst/>
                <a:latin typeface="Abadi" panose="020B0604020104020204" pitchFamily="34" charset="0"/>
              </a:rPr>
              <a:t>lassifier</a:t>
            </a:r>
            <a:r>
              <a:rPr lang="es-AR" b="1" i="0" dirty="0">
                <a:effectLst/>
                <a:latin typeface="Abadi" panose="020B0604020104020204" pitchFamily="34" charset="0"/>
              </a:rPr>
              <a:t> - </a:t>
            </a:r>
            <a:r>
              <a:rPr lang="en-US" b="1" dirty="0">
                <a:latin typeface="Abadi" panose="020B0604020104020204" pitchFamily="34" charset="0"/>
              </a:rPr>
              <a:t>best parameters:</a:t>
            </a:r>
            <a:r>
              <a:rPr lang="en-US" dirty="0">
                <a:latin typeface="Abadi" panose="020B0604020104020204" pitchFamily="34" charset="0"/>
              </a:rPr>
              <a:t>  {'criterion': '</a:t>
            </a:r>
            <a:r>
              <a:rPr lang="en-US" dirty="0" err="1">
                <a:latin typeface="Abadi" panose="020B0604020104020204" pitchFamily="34" charset="0"/>
              </a:rPr>
              <a:t>gini</a:t>
            </a:r>
            <a:r>
              <a:rPr lang="en-US" dirty="0">
                <a:latin typeface="Abadi" panose="020B0604020104020204" pitchFamily="34" charset="0"/>
              </a:rPr>
              <a:t>', '</a:t>
            </a:r>
            <a:r>
              <a:rPr lang="en-US" dirty="0" err="1">
                <a:latin typeface="Abadi" panose="020B0604020104020204" pitchFamily="34" charset="0"/>
              </a:rPr>
              <a:t>max_depth</a:t>
            </a:r>
            <a:r>
              <a:rPr lang="en-US" dirty="0">
                <a:latin typeface="Abadi" panose="020B0604020104020204" pitchFamily="34" charset="0"/>
              </a:rPr>
              <a:t>': 8, '</a:t>
            </a:r>
            <a:r>
              <a:rPr lang="en-US" dirty="0" err="1">
                <a:latin typeface="Abadi" panose="020B0604020104020204" pitchFamily="34" charset="0"/>
              </a:rPr>
              <a:t>max_features</a:t>
            </a:r>
            <a:r>
              <a:rPr lang="en-US" dirty="0">
                <a:latin typeface="Abadi" panose="020B0604020104020204" pitchFamily="34" charset="0"/>
              </a:rPr>
              <a:t>': 'sqrt', '</a:t>
            </a:r>
            <a:r>
              <a:rPr lang="en-US" dirty="0" err="1">
                <a:latin typeface="Abadi" panose="020B0604020104020204" pitchFamily="34" charset="0"/>
              </a:rPr>
              <a:t>min_samples_leaf</a:t>
            </a:r>
            <a:r>
              <a:rPr lang="en-US" dirty="0">
                <a:latin typeface="Abadi" panose="020B0604020104020204" pitchFamily="34" charset="0"/>
              </a:rPr>
              <a:t>': 1, '</a:t>
            </a:r>
            <a:r>
              <a:rPr lang="en-US" dirty="0" err="1">
                <a:latin typeface="Abadi" panose="020B0604020104020204" pitchFamily="34" charset="0"/>
              </a:rPr>
              <a:t>min_samples_split</a:t>
            </a:r>
            <a:r>
              <a:rPr lang="en-US" dirty="0">
                <a:latin typeface="Abadi" panose="020B0604020104020204" pitchFamily="34" charset="0"/>
              </a:rPr>
              <a:t>': 10, 'splitter': 'random’}; whit a accuracy : 0.8892857142857145</a:t>
            </a:r>
          </a:p>
          <a:p>
            <a:pPr marL="800100" lvl="1" indent="-342900">
              <a:buFont typeface="Arial" panose="020B0604020202020204" pitchFamily="34" charset="0"/>
              <a:buChar char="•"/>
            </a:pPr>
            <a:endParaRPr lang="en-US" dirty="0">
              <a:latin typeface="Abadi" panose="020B0604020104020204" pitchFamily="34" charset="0"/>
            </a:endParaRPr>
          </a:p>
          <a:p>
            <a:pPr marL="800100" lvl="1" indent="-342900">
              <a:buFont typeface="Arial" panose="020B0604020202020204" pitchFamily="34" charset="0"/>
              <a:buChar char="•"/>
            </a:pPr>
            <a:r>
              <a:rPr lang="en-US" b="1" dirty="0">
                <a:latin typeface="Abadi" panose="020B0604020104020204" pitchFamily="34" charset="0"/>
              </a:rPr>
              <a:t>T</a:t>
            </a:r>
            <a:r>
              <a:rPr lang="en-US" b="1" i="0" dirty="0">
                <a:effectLst/>
                <a:latin typeface="Abadi" panose="020B0604020104020204" pitchFamily="34" charset="0"/>
              </a:rPr>
              <a:t>he best performing method is the decision tree classifier</a:t>
            </a:r>
            <a:r>
              <a:rPr lang="en-US" b="0" i="0" dirty="0">
                <a:effectLst/>
                <a:latin typeface="Abadi" panose="020B0604020104020204" pitchFamily="34" charset="0"/>
              </a:rPr>
              <a:t>.</a:t>
            </a:r>
          </a:p>
          <a:p>
            <a:pPr marL="1257300" lvl="2" indent="-342900">
              <a:buFont typeface="Arial" panose="020B0604020202020204" pitchFamily="34" charset="0"/>
              <a:buChar char="•"/>
            </a:pPr>
            <a:r>
              <a:rPr lang="en-US" b="0" i="0" dirty="0">
                <a:effectLst/>
                <a:latin typeface="Abadi" panose="020B0604020104020204" pitchFamily="34" charset="0"/>
              </a:rPr>
              <a:t>the accuracy of Decision Tree Classifier on the test data: 0,9444444</a:t>
            </a:r>
            <a:endParaRPr lang="en-US" dirty="0">
              <a:latin typeface="Abadi" panose="020B0604020104020204" pitchFamily="34" charset="0"/>
            </a:endParaRPr>
          </a:p>
          <a:p>
            <a:pPr marL="342900" indent="-342900">
              <a:buFont typeface="+mj-lt"/>
              <a:buAutoNum type="arabicPeriod"/>
            </a:pPr>
            <a:endParaRPr lang="en-US" dirty="0">
              <a:latin typeface="-apple-system"/>
            </a:endParaRPr>
          </a:p>
        </p:txBody>
      </p:sp>
    </p:spTree>
    <p:extLst>
      <p:ext uri="{BB962C8B-B14F-4D97-AF65-F5344CB8AC3E}">
        <p14:creationId xmlns:p14="http://schemas.microsoft.com/office/powerpoint/2010/main" val="189486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1913" y="1482436"/>
            <a:ext cx="11388173" cy="4694527"/>
          </a:xfrm>
          <a:prstGeom prst="rect">
            <a:avLst/>
          </a:prstGeom>
        </p:spPr>
        <p:txBody>
          <a:bodyPr vert="horz" lIns="91440" tIns="45720" rIns="91440" bIns="45720" rtlCol="0" anchor="t">
            <a:normAutofit/>
          </a:bodyPr>
          <a:lstStyle/>
          <a:p>
            <a:pPr marL="0" indent="0">
              <a:buNone/>
            </a:pPr>
            <a:r>
              <a:rPr lang="en-US" sz="2200" dirty="0"/>
              <a:t>Add a callback function to render the success-payload-scatter-chart scatter plot. We want to plot a scatter plot with the x axis to be the payload and the y axis to be the launch outcome.</a:t>
            </a:r>
          </a:p>
          <a:p>
            <a:pPr marL="0" indent="0">
              <a:buNone/>
            </a:pPr>
            <a:r>
              <a:rPr lang="en-US" sz="2200" dirty="0"/>
              <a:t>As such, we can visually observe how payload may be correlated with mission outcomes for selected site(s)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7170" name="Picture 2">
            <a:extLst>
              <a:ext uri="{FF2B5EF4-FFF2-40B4-BE49-F238E27FC236}">
                <a16:creationId xmlns:a16="http://schemas.microsoft.com/office/drawing/2014/main" id="{952B2578-7D0B-CB89-CC73-5A51CBE07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314557"/>
            <a:ext cx="11887200" cy="25136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200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buFont typeface="+mj-lt"/>
              <a:buAutoNum type="arabicPeriod"/>
            </a:pPr>
            <a:r>
              <a:rPr lang="en-US" sz="2200" b="1" i="0" dirty="0">
                <a:effectLst/>
                <a:latin typeface="-apple-system"/>
              </a:rPr>
              <a:t>Data Preparation</a:t>
            </a:r>
            <a:r>
              <a:rPr lang="en-US" sz="2200" b="0" i="0" dirty="0">
                <a:effectLst/>
                <a:latin typeface="-apple-system"/>
              </a:rPr>
              <a:t>:</a:t>
            </a:r>
          </a:p>
          <a:p>
            <a:pPr lvl="1"/>
            <a:r>
              <a:rPr lang="en-US" sz="2200" b="0" i="0" dirty="0">
                <a:effectLst/>
                <a:latin typeface="-apple-system"/>
              </a:rPr>
              <a:t>Create a column for the class.</a:t>
            </a:r>
          </a:p>
          <a:p>
            <a:pPr lvl="1"/>
            <a:r>
              <a:rPr lang="en-US" sz="2200" b="0" i="0" dirty="0">
                <a:effectLst/>
                <a:latin typeface="-apple-system"/>
              </a:rPr>
              <a:t>Standardize the data.</a:t>
            </a:r>
          </a:p>
          <a:p>
            <a:pPr lvl="1"/>
            <a:r>
              <a:rPr lang="en-US" sz="2200" b="0" i="0" dirty="0">
                <a:effectLst/>
                <a:latin typeface="-apple-system"/>
              </a:rPr>
              <a:t>Split into training and test data.</a:t>
            </a:r>
          </a:p>
          <a:p>
            <a:pPr algn="l">
              <a:buFont typeface="+mj-lt"/>
              <a:buAutoNum type="arabicPeriod"/>
            </a:pPr>
            <a:endParaRPr lang="en-US" sz="2200" b="1" i="0" dirty="0">
              <a:effectLst/>
              <a:latin typeface="-apple-system"/>
            </a:endParaRPr>
          </a:p>
          <a:p>
            <a:pPr algn="l">
              <a:buFont typeface="+mj-lt"/>
              <a:buAutoNum type="arabicPeriod"/>
            </a:pPr>
            <a:r>
              <a:rPr lang="en-US" sz="2200" b="1" i="0" dirty="0">
                <a:effectLst/>
                <a:latin typeface="-apple-system"/>
              </a:rPr>
              <a:t>Model Building</a:t>
            </a:r>
            <a:r>
              <a:rPr lang="en-US" sz="2200" b="0" i="0" dirty="0">
                <a:effectLst/>
                <a:latin typeface="-apple-system"/>
              </a:rPr>
              <a:t>:</a:t>
            </a:r>
          </a:p>
          <a:p>
            <a:pPr lvl="1"/>
            <a:r>
              <a:rPr lang="en-US" sz="2200" b="0" i="0" dirty="0">
                <a:effectLst/>
                <a:latin typeface="-apple-system"/>
              </a:rPr>
              <a:t>Use classification algorithms like </a:t>
            </a:r>
            <a:r>
              <a:rPr lang="en-US" sz="2200" b="1" i="0" dirty="0">
                <a:effectLst/>
                <a:latin typeface="-apple-system"/>
              </a:rPr>
              <a:t>SVM</a:t>
            </a:r>
            <a:r>
              <a:rPr lang="en-US" sz="2200" b="0" i="0" dirty="0">
                <a:effectLst/>
                <a:latin typeface="-apple-system"/>
              </a:rPr>
              <a:t>, </a:t>
            </a:r>
            <a:r>
              <a:rPr lang="en-US" sz="2200" b="1" i="0" dirty="0">
                <a:effectLst/>
                <a:latin typeface="-apple-system"/>
              </a:rPr>
              <a:t>classification trees</a:t>
            </a:r>
            <a:r>
              <a:rPr lang="en-US" sz="2200" b="0" i="0" dirty="0">
                <a:effectLst/>
                <a:latin typeface="-apple-system"/>
              </a:rPr>
              <a:t>, and </a:t>
            </a:r>
            <a:r>
              <a:rPr lang="en-US" sz="2200" b="1" i="0" dirty="0">
                <a:effectLst/>
                <a:latin typeface="-apple-system"/>
              </a:rPr>
              <a:t>logistic regression</a:t>
            </a:r>
            <a:r>
              <a:rPr lang="en-US" sz="2200" b="0" i="0" dirty="0">
                <a:effectLst/>
                <a:latin typeface="-apple-system"/>
              </a:rPr>
              <a:t>.</a:t>
            </a:r>
          </a:p>
          <a:p>
            <a:pPr algn="l">
              <a:buFont typeface="+mj-lt"/>
              <a:buAutoNum type="arabicPeriod"/>
            </a:pPr>
            <a:endParaRPr lang="en-US" sz="2200" b="1" i="0" dirty="0">
              <a:effectLst/>
              <a:latin typeface="-apple-system"/>
            </a:endParaRPr>
          </a:p>
          <a:p>
            <a:pPr algn="l">
              <a:buFont typeface="+mj-lt"/>
              <a:buAutoNum type="arabicPeriod"/>
            </a:pPr>
            <a:r>
              <a:rPr lang="en-US" sz="2200" b="1" i="0" dirty="0">
                <a:effectLst/>
                <a:latin typeface="-apple-system"/>
              </a:rPr>
              <a:t>Hyperparameter Tuning</a:t>
            </a:r>
            <a:r>
              <a:rPr lang="en-US" sz="2200" b="0" i="0" dirty="0">
                <a:effectLst/>
                <a:latin typeface="-apple-system"/>
              </a:rPr>
              <a:t>:</a:t>
            </a:r>
          </a:p>
          <a:p>
            <a:pPr lvl="1"/>
            <a:r>
              <a:rPr lang="en-US" sz="2200" b="0" i="0" dirty="0">
                <a:effectLst/>
                <a:latin typeface="-apple-system"/>
              </a:rPr>
              <a:t>Find the best hyperparameters for each model.</a:t>
            </a:r>
          </a:p>
          <a:p>
            <a:endParaRPr lang="en-US" b="0" i="0" dirty="0">
              <a:effectLst/>
              <a:latin typeface="-apple-system"/>
            </a:endParaRPr>
          </a:p>
          <a:p>
            <a:pPr marL="0" indent="0">
              <a:buNone/>
            </a:pPr>
            <a:endParaRPr lang="en-US" b="0" i="0" dirty="0">
              <a:effectLst/>
              <a:latin typeface="-apple-system"/>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514350" indent="-514350" algn="l">
              <a:buFont typeface="+mj-lt"/>
              <a:buAutoNum type="arabicPeriod" startAt="4"/>
            </a:pPr>
            <a:r>
              <a:rPr lang="en-US" sz="2200" b="1" i="0" dirty="0">
                <a:effectLst/>
                <a:latin typeface="-apple-system"/>
              </a:rPr>
              <a:t>Evaluation</a:t>
            </a:r>
            <a:r>
              <a:rPr lang="en-US" sz="2200" b="0" i="0" dirty="0">
                <a:effectLst/>
                <a:latin typeface="-apple-system"/>
              </a:rPr>
              <a:t>:</a:t>
            </a:r>
          </a:p>
          <a:p>
            <a:pPr lvl="1"/>
            <a:r>
              <a:rPr lang="en-US" sz="2200" b="0" i="0" dirty="0">
                <a:effectLst/>
                <a:latin typeface="-apple-system"/>
              </a:rPr>
              <a:t>Evaluate model performance using test data.</a:t>
            </a:r>
          </a:p>
          <a:p>
            <a:pPr algn="l">
              <a:buFont typeface="+mj-lt"/>
              <a:buAutoNum type="arabicPeriod" startAt="4"/>
            </a:pPr>
            <a:endParaRPr lang="en-US" sz="2200" b="1" i="0" dirty="0">
              <a:effectLst/>
              <a:latin typeface="-apple-system"/>
            </a:endParaRPr>
          </a:p>
          <a:p>
            <a:pPr algn="l">
              <a:buFont typeface="+mj-lt"/>
              <a:buAutoNum type="arabicPeriod" startAt="4"/>
            </a:pPr>
            <a:r>
              <a:rPr lang="en-US" sz="2200" b="1" i="0" dirty="0">
                <a:effectLst/>
                <a:latin typeface="-apple-system"/>
              </a:rPr>
              <a:t>  Comparison</a:t>
            </a:r>
            <a:r>
              <a:rPr lang="en-US" sz="2200" b="0" i="0" dirty="0">
                <a:effectLst/>
                <a:latin typeface="-apple-system"/>
              </a:rPr>
              <a:t>:</a:t>
            </a:r>
          </a:p>
          <a:p>
            <a:pPr lvl="1"/>
            <a:r>
              <a:rPr lang="en-US" sz="2200" b="0" i="0" dirty="0">
                <a:effectLst/>
                <a:latin typeface="-apple-system"/>
              </a:rPr>
              <a:t>Determine which method performs best.</a:t>
            </a:r>
          </a:p>
          <a:p>
            <a:pPr lvl="1"/>
            <a:endParaRPr lang="en-US" sz="2200" dirty="0">
              <a:latin typeface="-apple-system"/>
            </a:endParaRPr>
          </a:p>
          <a:p>
            <a:pPr marL="457200" lvl="1" indent="0">
              <a:buNone/>
            </a:pPr>
            <a:endParaRPr lang="en-US" sz="2200" b="0" i="0" dirty="0">
              <a:effectLst/>
              <a:latin typeface="-apple-system"/>
            </a:endParaRPr>
          </a:p>
          <a:p>
            <a:pPr marL="457200" lvl="1" indent="0">
              <a:buNone/>
            </a:pPr>
            <a:r>
              <a:rPr lang="es-AR" sz="1600" dirty="0" err="1">
                <a:hlinkClick r:id="rId4"/>
              </a:rPr>
              <a:t>DataScience</a:t>
            </a:r>
            <a:r>
              <a:rPr lang="es-AR" sz="1600" dirty="0">
                <a:hlinkClick r:id="rId4"/>
              </a:rPr>
              <a:t>/Week4/SpaceX Machine </a:t>
            </a:r>
            <a:r>
              <a:rPr lang="es-AR" sz="1600" dirty="0" err="1">
                <a:hlinkClick r:id="rId4"/>
              </a:rPr>
              <a:t>Learning</a:t>
            </a:r>
            <a:r>
              <a:rPr lang="es-AR" sz="1600" dirty="0">
                <a:hlinkClick r:id="rId4"/>
              </a:rPr>
              <a:t> </a:t>
            </a:r>
            <a:r>
              <a:rPr lang="es-AR" sz="1600" dirty="0" err="1">
                <a:hlinkClick r:id="rId4"/>
              </a:rPr>
              <a:t>Prediction.jupyterlite.ipynb</a:t>
            </a:r>
            <a:r>
              <a:rPr lang="es-AR" sz="1600" dirty="0">
                <a:hlinkClick r:id="rId4"/>
              </a:rPr>
              <a:t> at </a:t>
            </a:r>
            <a:r>
              <a:rPr lang="es-AR" sz="1600" dirty="0" err="1">
                <a:hlinkClick r:id="rId4"/>
              </a:rPr>
              <a:t>main</a:t>
            </a:r>
            <a:r>
              <a:rPr lang="es-AR" sz="1600" dirty="0">
                <a:hlinkClick r:id="rId4"/>
              </a:rPr>
              <a:t> · </a:t>
            </a:r>
            <a:r>
              <a:rPr lang="es-AR" sz="1600" dirty="0" err="1">
                <a:hlinkClick r:id="rId4"/>
              </a:rPr>
              <a:t>IvannFerre</a:t>
            </a:r>
            <a:r>
              <a:rPr lang="es-AR" sz="1600" dirty="0">
                <a:hlinkClick r:id="rId4"/>
              </a:rPr>
              <a:t>/</a:t>
            </a:r>
            <a:r>
              <a:rPr lang="es-AR" sz="1600" dirty="0" err="1">
                <a:hlinkClick r:id="rId4"/>
              </a:rPr>
              <a:t>DataScience</a:t>
            </a:r>
            <a:r>
              <a:rPr lang="es-AR" sz="1600" dirty="0">
                <a:hlinkClick r:id="rId4"/>
              </a:rPr>
              <a:t> (github.com)</a:t>
            </a:r>
            <a:endParaRPr lang="en-US" sz="2200" b="0" i="0" dirty="0">
              <a:effectLst/>
              <a:latin typeface="-apple-system"/>
            </a:endParaRPr>
          </a:p>
          <a:p>
            <a:pPr marL="0" indent="0">
              <a:buNone/>
            </a:pPr>
            <a:endParaRPr lang="en-US" b="0" i="0" dirty="0">
              <a:effectLst/>
              <a:latin typeface="-apple-system"/>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67894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0" name="Imagen 9">
            <a:extLst>
              <a:ext uri="{FF2B5EF4-FFF2-40B4-BE49-F238E27FC236}">
                <a16:creationId xmlns:a16="http://schemas.microsoft.com/office/drawing/2014/main" id="{8A8B26BE-5CAC-720A-7723-2C4AB8D46449}"/>
              </a:ext>
            </a:extLst>
          </p:cNvPr>
          <p:cNvPicPr>
            <a:picLocks noChangeAspect="1"/>
          </p:cNvPicPr>
          <p:nvPr/>
        </p:nvPicPr>
        <p:blipFill>
          <a:blip r:embed="rId3"/>
          <a:stretch>
            <a:fillRect/>
          </a:stretch>
        </p:blipFill>
        <p:spPr>
          <a:xfrm>
            <a:off x="632045" y="1556185"/>
            <a:ext cx="4514313" cy="4789189"/>
          </a:xfrm>
          <a:prstGeom prst="rect">
            <a:avLst/>
          </a:prstGeom>
        </p:spPr>
      </p:pic>
      <p:pic>
        <p:nvPicPr>
          <p:cNvPr id="12" name="Imagen 11">
            <a:extLst>
              <a:ext uri="{FF2B5EF4-FFF2-40B4-BE49-F238E27FC236}">
                <a16:creationId xmlns:a16="http://schemas.microsoft.com/office/drawing/2014/main" id="{C4344735-3F58-7877-A7F3-39D3FCF9067B}"/>
              </a:ext>
            </a:extLst>
          </p:cNvPr>
          <p:cNvPicPr>
            <a:picLocks noChangeAspect="1"/>
          </p:cNvPicPr>
          <p:nvPr/>
        </p:nvPicPr>
        <p:blipFill>
          <a:blip r:embed="rId4"/>
          <a:stretch>
            <a:fillRect/>
          </a:stretch>
        </p:blipFill>
        <p:spPr>
          <a:xfrm>
            <a:off x="5869196" y="1556185"/>
            <a:ext cx="4867954" cy="4763165"/>
          </a:xfrm>
          <a:prstGeom prst="rect">
            <a:avLst/>
          </a:prstGeom>
        </p:spPr>
      </p:pic>
    </p:spTree>
    <p:extLst>
      <p:ext uri="{BB962C8B-B14F-4D97-AF65-F5344CB8AC3E}">
        <p14:creationId xmlns:p14="http://schemas.microsoft.com/office/powerpoint/2010/main" val="3928744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42489" cy="4877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logistic regression model has an accuracy of 97.2% and an area under the ROC curve of 0.99. This means that the model can correctly predict the success or failure of a SpaceX rocket landing in most cases.</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identifies the most important variables for predicting the landing outcome. These are: mission, rocket type, number of engines, number of previous landings, and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shows that there is a positive relationship between landing success and the number of previous landings. This indicates that SpaceX has improved its technology and experience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also shows that there is a negative relationship between landing success and orbit type. This suggests that higher and more complex orbits are more difficult to achieve and require more fuel and precision.</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797421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2621" y="4524557"/>
            <a:ext cx="11878356" cy="4870982"/>
          </a:xfrm>
          <a:prstGeom prst="rect">
            <a:avLst/>
          </a:prstGeom>
        </p:spPr>
        <p:txBody>
          <a:bodyPr>
            <a:noAutofit/>
          </a:bodyPr>
          <a:lstStyle/>
          <a:p>
            <a:pPr algn="l">
              <a:buFont typeface="+mj-lt"/>
              <a:buAutoNum type="arabicPeriod"/>
            </a:pPr>
            <a:r>
              <a:rPr lang="en-US" sz="2200" b="1" i="0" dirty="0">
                <a:effectLst/>
                <a:latin typeface="-apple-system"/>
              </a:rPr>
              <a:t>CCAFS LC-40</a:t>
            </a:r>
            <a:r>
              <a:rPr lang="en-US" sz="2200" b="0" i="0" dirty="0">
                <a:effectLst/>
                <a:latin typeface="-apple-system"/>
              </a:rPr>
              <a:t> has a success rate of </a:t>
            </a:r>
            <a:r>
              <a:rPr lang="en-US" sz="2200" b="1" i="0" dirty="0">
                <a:effectLst/>
                <a:latin typeface="-apple-system"/>
              </a:rPr>
              <a:t>60%</a:t>
            </a:r>
            <a:r>
              <a:rPr lang="en-US" sz="2200" b="0" i="0" dirty="0">
                <a:effectLst/>
                <a:latin typeface="-apple-system"/>
              </a:rPr>
              <a:t>, while </a:t>
            </a:r>
            <a:r>
              <a:rPr lang="en-US" sz="2200" b="1" i="0" dirty="0">
                <a:effectLst/>
                <a:latin typeface="-apple-system"/>
              </a:rPr>
              <a:t>KSC LC-39A</a:t>
            </a:r>
            <a:r>
              <a:rPr lang="en-US" sz="2200" b="0" i="0" dirty="0">
                <a:effectLst/>
                <a:latin typeface="-apple-system"/>
              </a:rPr>
              <a:t> and </a:t>
            </a:r>
            <a:r>
              <a:rPr lang="en-US" sz="2200" b="1" i="0" dirty="0">
                <a:effectLst/>
                <a:latin typeface="-apple-system"/>
              </a:rPr>
              <a:t>VAFB SLC 4E</a:t>
            </a:r>
            <a:r>
              <a:rPr lang="en-US" sz="2200" b="0" i="0" dirty="0">
                <a:effectLst/>
                <a:latin typeface="-apple-system"/>
              </a:rPr>
              <a:t> have a success rate of </a:t>
            </a:r>
            <a:r>
              <a:rPr lang="en-US" sz="2200" b="1" i="0" dirty="0">
                <a:effectLst/>
                <a:latin typeface="-apple-system"/>
              </a:rPr>
              <a:t>77%</a:t>
            </a:r>
            <a:r>
              <a:rPr lang="en-US" sz="2200" b="0" i="0" dirty="0">
                <a:effectLst/>
                <a:latin typeface="-apple-system"/>
              </a:rPr>
              <a:t>.</a:t>
            </a:r>
          </a:p>
          <a:p>
            <a:pPr algn="l">
              <a:buFont typeface="+mj-lt"/>
              <a:buAutoNum type="arabicPeriod"/>
            </a:pPr>
            <a:r>
              <a:rPr lang="en-US" sz="2200" b="0" i="0" dirty="0">
                <a:effectLst/>
                <a:latin typeface="-apple-system"/>
              </a:rPr>
              <a:t>There is </a:t>
            </a:r>
            <a:r>
              <a:rPr lang="en-US" sz="2200" b="1" i="0" dirty="0">
                <a:effectLst/>
                <a:latin typeface="-apple-system"/>
              </a:rPr>
              <a:t>no clear linear relationship between Flight Number and Launch Site</a:t>
            </a:r>
            <a:r>
              <a:rPr lang="en-US" sz="2200" b="0" i="0" dirty="0">
                <a:effectLst/>
                <a:latin typeface="-apple-system"/>
              </a:rPr>
              <a:t>. The data points are scattered without a distinct trend.</a:t>
            </a:r>
          </a:p>
          <a:p>
            <a:pPr algn="l">
              <a:buFont typeface="+mj-lt"/>
              <a:buAutoNum type="arabicPeriod"/>
            </a:pPr>
            <a:r>
              <a:rPr lang="en-US" sz="2200" b="0" i="0" dirty="0">
                <a:effectLst/>
                <a:latin typeface="-apple-system"/>
              </a:rPr>
              <a:t>The color coding (orange for Class 1 and blue for Class 2) </a:t>
            </a:r>
            <a:r>
              <a:rPr lang="en-US" sz="2200" b="1" i="0" dirty="0">
                <a:effectLst/>
                <a:latin typeface="-apple-system"/>
              </a:rPr>
              <a:t>does not reveal any specific pattern</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25701835-F82B-96BA-1B1B-45FC885E1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62651"/>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4A76FF54-59E6-78C6-11B5-4B6302900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76794"/>
            <a:ext cx="121920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uadroTexto 1">
            <a:extLst>
              <a:ext uri="{FF2B5EF4-FFF2-40B4-BE49-F238E27FC236}">
                <a16:creationId xmlns:a16="http://schemas.microsoft.com/office/drawing/2014/main" id="{56126A4C-45B4-CA18-C448-E31CC0F2A8E6}"/>
              </a:ext>
            </a:extLst>
          </p:cNvPr>
          <p:cNvSpPr txBox="1"/>
          <p:nvPr/>
        </p:nvSpPr>
        <p:spPr>
          <a:xfrm>
            <a:off x="349624" y="1573304"/>
            <a:ext cx="10784541" cy="4832092"/>
          </a:xfrm>
          <a:prstGeom prst="rect">
            <a:avLst/>
          </a:prstGeom>
          <a:noFill/>
        </p:spPr>
        <p:txBody>
          <a:bodyPr wrap="square" rtlCol="0">
            <a:spAutoFit/>
          </a:bodyPr>
          <a:lstStyle/>
          <a:p>
            <a:pPr algn="l">
              <a:buFont typeface="+mj-lt"/>
              <a:buAutoNum type="arabicPeriod"/>
            </a:pPr>
            <a:r>
              <a:rPr lang="en-US" sz="2200" i="0" dirty="0">
                <a:effectLst/>
                <a:latin typeface="-apple-system"/>
              </a:rPr>
              <a:t>VAFB-SLC (Vandenberg Air Force Base):</a:t>
            </a:r>
          </a:p>
          <a:p>
            <a:pPr marL="742950" lvl="1" indent="-285750" algn="l">
              <a:buFont typeface="Arial" panose="020B0604020202020204" pitchFamily="34" charset="0"/>
              <a:buChar char="•"/>
            </a:pPr>
            <a:r>
              <a:rPr lang="en-US" sz="2200" b="0" i="0" dirty="0">
                <a:effectLst/>
                <a:latin typeface="-apple-system"/>
              </a:rPr>
              <a:t>For this launch site, there are </a:t>
            </a:r>
            <a:r>
              <a:rPr lang="en-US" sz="2200" b="1" i="0" dirty="0">
                <a:effectLst/>
                <a:latin typeface="-apple-system"/>
              </a:rPr>
              <a:t>no rockets</a:t>
            </a:r>
            <a:r>
              <a:rPr lang="en-US" sz="2200" b="0" i="0" dirty="0">
                <a:effectLst/>
                <a:latin typeface="-apple-system"/>
              </a:rPr>
              <a:t> launched with a payload mass </a:t>
            </a:r>
            <a:r>
              <a:rPr lang="en-US" sz="2200" b="1" i="0" dirty="0">
                <a:effectLst/>
                <a:latin typeface="-apple-system"/>
              </a:rPr>
              <a:t>greater than 10,000 kg</a:t>
            </a:r>
            <a:r>
              <a:rPr lang="en-US" sz="2200" b="0" i="0" dirty="0">
                <a:effectLst/>
                <a:latin typeface="-apple-system"/>
              </a:rPr>
              <a:t>.</a:t>
            </a:r>
          </a:p>
          <a:p>
            <a:pPr marL="742950" lvl="1" indent="-285750" algn="l">
              <a:buFont typeface="Arial" panose="020B0604020202020204" pitchFamily="34" charset="0"/>
              <a:buChar char="•"/>
            </a:pPr>
            <a:r>
              <a:rPr lang="en-US" sz="2200" b="0" i="0" dirty="0">
                <a:effectLst/>
                <a:latin typeface="-apple-system"/>
              </a:rPr>
              <a:t>Most of the successful launches from VAFB-SLC fall within the payload mass range of </a:t>
            </a:r>
            <a:r>
              <a:rPr lang="en-US" sz="2200" b="1" i="0" dirty="0">
                <a:effectLst/>
                <a:latin typeface="-apple-system"/>
              </a:rPr>
              <a:t>1952 kg to 5300 kg</a:t>
            </a:r>
            <a:r>
              <a:rPr lang="en-US" sz="2200" b="0" i="0" dirty="0">
                <a:effectLst/>
                <a:latin typeface="-apple-system"/>
              </a:rPr>
              <a:t>.</a:t>
            </a:r>
          </a:p>
          <a:p>
            <a:pPr marL="742950" lvl="1" indent="-285750" algn="l">
              <a:buFont typeface="Arial" panose="020B0604020202020204" pitchFamily="34" charset="0"/>
              <a:buChar char="•"/>
            </a:pPr>
            <a:r>
              <a:rPr lang="en-US" sz="2200" b="0" i="0" dirty="0">
                <a:effectLst/>
                <a:latin typeface="-apple-system"/>
              </a:rPr>
              <a:t>The absence of heavy payloads suggests that VAFB-SLC may not be optimized for launching larger payloads.</a:t>
            </a:r>
          </a:p>
          <a:p>
            <a:pPr lvl="1" algn="l"/>
            <a:endParaRPr lang="en-US" sz="2200" dirty="0">
              <a:latin typeface="-apple-system"/>
            </a:endParaRPr>
          </a:p>
          <a:p>
            <a:r>
              <a:rPr lang="es-AR" sz="2200" dirty="0"/>
              <a:t>2. </a:t>
            </a:r>
            <a:r>
              <a:rPr lang="en-US" sz="2200" dirty="0"/>
              <a:t>Other Launch Sites:</a:t>
            </a:r>
          </a:p>
          <a:p>
            <a:pPr marL="742950" lvl="1" indent="-285750">
              <a:buFont typeface="Arial" panose="020B0604020202020204" pitchFamily="34" charset="0"/>
              <a:buChar char="•"/>
            </a:pPr>
            <a:r>
              <a:rPr lang="en-US" sz="2200" dirty="0"/>
              <a:t>Other launch sites (such as CCAFS LC-40 and KSC LC-39A) have a broader range of payload masses.</a:t>
            </a:r>
          </a:p>
          <a:p>
            <a:pPr marL="742950" lvl="1" indent="-285750">
              <a:buFont typeface="Arial" panose="020B0604020202020204" pitchFamily="34" charset="0"/>
              <a:buChar char="•"/>
            </a:pPr>
            <a:r>
              <a:rPr lang="en-US" sz="2200" dirty="0"/>
              <a:t>The success rate </a:t>
            </a:r>
            <a:r>
              <a:rPr lang="en-US" sz="2200" b="1" dirty="0"/>
              <a:t>varies</a:t>
            </a:r>
            <a:r>
              <a:rPr lang="en-US" sz="2200" dirty="0"/>
              <a:t> across different payload masses for these sites.</a:t>
            </a:r>
          </a:p>
          <a:p>
            <a:pPr marL="742950" lvl="1" indent="-285750">
              <a:buFont typeface="Arial" panose="020B0604020202020204" pitchFamily="34" charset="0"/>
              <a:buChar char="•"/>
            </a:pPr>
            <a:r>
              <a:rPr lang="en-US" sz="2200" dirty="0"/>
              <a:t>Generally, as payload mass increases, </a:t>
            </a:r>
            <a:r>
              <a:rPr lang="en-US" sz="2200" b="1" dirty="0"/>
              <a:t>the likelihood of successful first-stage landings decreases</a:t>
            </a:r>
            <a:r>
              <a:rPr lang="en-US" sz="2200" dirty="0"/>
              <a:t>.</a:t>
            </a:r>
            <a:endParaRPr lang="es-AR" sz="2200" dirty="0"/>
          </a:p>
        </p:txBody>
      </p:sp>
    </p:spTree>
    <p:extLst>
      <p:ext uri="{BB962C8B-B14F-4D97-AF65-F5344CB8AC3E}">
        <p14:creationId xmlns:p14="http://schemas.microsoft.com/office/powerpoint/2010/main" val="526724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9136"/>
            <a:ext cx="4691156" cy="5207158"/>
          </a:xfrm>
          <a:prstGeom prst="rect">
            <a:avLst/>
          </a:prstGeom>
        </p:spPr>
        <p:txBody>
          <a:bodyPr>
            <a:normAutofit fontScale="25000" lnSpcReduction="20000"/>
          </a:bodyPr>
          <a:lstStyle/>
          <a:p>
            <a:pPr algn="l">
              <a:buFont typeface="+mj-lt"/>
              <a:buAutoNum type="arabicPeriod"/>
            </a:pPr>
            <a:r>
              <a:rPr lang="en-US" sz="6400" b="1" i="0" dirty="0">
                <a:effectLst/>
                <a:latin typeface="-apple-system"/>
              </a:rPr>
              <a:t>VLEO (Very Low Earth Orbit)</a:t>
            </a:r>
            <a:r>
              <a:rPr lang="en-US" sz="6400" b="0" i="0" dirty="0">
                <a:effectLst/>
                <a:latin typeface="-apple-system"/>
              </a:rPr>
              <a:t>: VLEO has the highest success rate, approximately </a:t>
            </a:r>
            <a:r>
              <a:rPr lang="en-US" sz="6400" b="1" i="0" dirty="0">
                <a:effectLst/>
                <a:latin typeface="-apple-system"/>
              </a:rPr>
              <a:t>95%</a:t>
            </a:r>
            <a:r>
              <a:rPr lang="en-US" sz="6400" b="0" i="0" dirty="0">
                <a:effectLst/>
                <a:latin typeface="-apple-system"/>
              </a:rPr>
              <a:t>. Rockets launched into this orbit have a high likelihood of success.</a:t>
            </a:r>
          </a:p>
          <a:p>
            <a:pPr algn="l">
              <a:buFont typeface="+mj-lt"/>
              <a:buAutoNum type="arabicPeriod"/>
            </a:pPr>
            <a:endParaRPr lang="en-US" sz="6400" b="0" i="0" dirty="0">
              <a:effectLst/>
              <a:latin typeface="-apple-system"/>
            </a:endParaRPr>
          </a:p>
          <a:p>
            <a:pPr algn="l">
              <a:buFont typeface="+mj-lt"/>
              <a:buAutoNum type="arabicPeriod"/>
            </a:pPr>
            <a:r>
              <a:rPr lang="en-US" sz="6400" b="1" i="0" dirty="0">
                <a:effectLst/>
                <a:latin typeface="-apple-system"/>
              </a:rPr>
              <a:t>LEO (Low Earth Orbit)</a:t>
            </a:r>
            <a:r>
              <a:rPr lang="en-US" sz="6400" b="0" i="0" dirty="0">
                <a:effectLst/>
                <a:latin typeface="-apple-system"/>
              </a:rPr>
              <a:t>: LEO also has a good success rate, around </a:t>
            </a:r>
            <a:r>
              <a:rPr lang="en-US" sz="6400" b="1" i="0" dirty="0">
                <a:effectLst/>
                <a:latin typeface="-apple-system"/>
              </a:rPr>
              <a:t>85%</a:t>
            </a:r>
            <a:r>
              <a:rPr lang="en-US" sz="6400" b="0" i="0" dirty="0">
                <a:effectLst/>
                <a:latin typeface="-apple-system"/>
              </a:rPr>
              <a:t>. It’s a common orbit for satellites and space missions.</a:t>
            </a:r>
          </a:p>
          <a:p>
            <a:pPr algn="l">
              <a:buFont typeface="+mj-lt"/>
              <a:buAutoNum type="arabicPeriod"/>
            </a:pPr>
            <a:endParaRPr lang="en-US" sz="6400" b="0" i="0" dirty="0">
              <a:effectLst/>
              <a:latin typeface="-apple-system"/>
            </a:endParaRPr>
          </a:p>
          <a:p>
            <a:pPr algn="l">
              <a:buFont typeface="+mj-lt"/>
              <a:buAutoNum type="arabicPeriod"/>
            </a:pPr>
            <a:r>
              <a:rPr lang="en-US" sz="6400" b="1" i="0" dirty="0">
                <a:effectLst/>
                <a:latin typeface="-apple-system"/>
              </a:rPr>
              <a:t>GEO (Geostationary Earth Orbit)</a:t>
            </a:r>
            <a:r>
              <a:rPr lang="en-US" sz="6400" b="0" i="0" dirty="0">
                <a:effectLst/>
                <a:latin typeface="-apple-system"/>
              </a:rPr>
              <a:t>: GEO has a moderate success rate, approximately </a:t>
            </a:r>
            <a:r>
              <a:rPr lang="en-US" sz="6400" b="1" i="0" dirty="0">
                <a:effectLst/>
                <a:latin typeface="-apple-system"/>
              </a:rPr>
              <a:t>75%</a:t>
            </a:r>
            <a:r>
              <a:rPr lang="en-US" sz="6400" b="0" i="0" dirty="0">
                <a:effectLst/>
                <a:latin typeface="-apple-system"/>
              </a:rPr>
              <a:t>. It’s used for communication and weather satellites.</a:t>
            </a:r>
          </a:p>
          <a:p>
            <a:pPr algn="l">
              <a:buFont typeface="+mj-lt"/>
              <a:buAutoNum type="arabicPeriod"/>
            </a:pPr>
            <a:endParaRPr lang="en-US" sz="6400" b="0" i="0" dirty="0">
              <a:effectLst/>
              <a:latin typeface="-apple-system"/>
            </a:endParaRPr>
          </a:p>
          <a:p>
            <a:pPr algn="l">
              <a:buFont typeface="+mj-lt"/>
              <a:buAutoNum type="arabicPeriod"/>
            </a:pPr>
            <a:r>
              <a:rPr lang="en-US" sz="6400" b="1" i="0" dirty="0">
                <a:effectLst/>
                <a:latin typeface="-apple-system"/>
              </a:rPr>
              <a:t>MEO (Medium Earth Orbit)</a:t>
            </a:r>
            <a:r>
              <a:rPr lang="en-US" sz="6400" b="0" i="0" dirty="0">
                <a:effectLst/>
                <a:latin typeface="-apple-system"/>
              </a:rPr>
              <a:t>: MEO has a success rate of about </a:t>
            </a:r>
            <a:r>
              <a:rPr lang="en-US" sz="6400" b="1" i="0" dirty="0">
                <a:effectLst/>
                <a:latin typeface="-apple-system"/>
              </a:rPr>
              <a:t>70%</a:t>
            </a:r>
            <a:r>
              <a:rPr lang="en-US" sz="6400" b="0" i="0" dirty="0">
                <a:effectLst/>
                <a:latin typeface="-apple-system"/>
              </a:rPr>
              <a:t>. Navigation satellites often operate in this orbit.</a:t>
            </a:r>
          </a:p>
          <a:p>
            <a:pPr algn="l">
              <a:buFont typeface="+mj-lt"/>
              <a:buAutoNum type="arabicPeriod"/>
            </a:pPr>
            <a:endParaRPr lang="en-US" sz="6400" b="0" i="0" dirty="0">
              <a:effectLst/>
              <a:latin typeface="-apple-system"/>
            </a:endParaRPr>
          </a:p>
          <a:p>
            <a:pPr algn="l">
              <a:buFont typeface="+mj-lt"/>
              <a:buAutoNum type="arabicPeriod"/>
            </a:pPr>
            <a:r>
              <a:rPr lang="en-US" sz="6400" b="1" i="0" dirty="0">
                <a:effectLst/>
                <a:latin typeface="-apple-system"/>
              </a:rPr>
              <a:t>ISS (International Space Station)</a:t>
            </a:r>
            <a:r>
              <a:rPr lang="en-US" sz="6400" b="0" i="0" dirty="0">
                <a:effectLst/>
                <a:latin typeface="-apple-system"/>
              </a:rPr>
              <a:t>: The ISS orbit has a success rate of around </a:t>
            </a:r>
            <a:r>
              <a:rPr lang="en-US" sz="6400" b="1" i="0" dirty="0">
                <a:effectLst/>
                <a:latin typeface="-apple-system"/>
              </a:rPr>
              <a:t>65%</a:t>
            </a:r>
            <a:r>
              <a:rPr lang="en-US" sz="6400" b="0" i="0" dirty="0">
                <a:effectLst/>
                <a:latin typeface="-apple-system"/>
              </a:rPr>
              <a:t>. It’s a challenging orbit due to rendezvous and docking requirements.</a:t>
            </a:r>
          </a:p>
          <a:p>
            <a:pPr algn="l">
              <a:buFont typeface="+mj-lt"/>
              <a:buAutoNum type="arabicPeriod"/>
            </a:pPr>
            <a:endParaRPr lang="en-US" sz="6400" b="0" i="0" dirty="0">
              <a:effectLst/>
              <a:latin typeface="-apple-system"/>
            </a:endParaRPr>
          </a:p>
          <a:p>
            <a:pPr algn="l">
              <a:buFont typeface="+mj-lt"/>
              <a:buAutoNum type="arabicPeriod"/>
            </a:pPr>
            <a:r>
              <a:rPr lang="en-US" sz="6400" b="1" i="0" dirty="0">
                <a:effectLst/>
                <a:latin typeface="-apple-system"/>
              </a:rPr>
              <a:t>ES-L1 (Earth-Sun Lagrange Point 1)</a:t>
            </a:r>
            <a:r>
              <a:rPr lang="en-US" sz="6400" b="0" i="0" dirty="0">
                <a:effectLst/>
                <a:latin typeface="-apple-system"/>
              </a:rPr>
              <a:t>: ES-L1 has a lower success rate, approximately </a:t>
            </a:r>
            <a:r>
              <a:rPr lang="en-US" sz="6400" b="1" i="0" dirty="0">
                <a:effectLst/>
                <a:latin typeface="-apple-system"/>
              </a:rPr>
              <a:t>60%</a:t>
            </a:r>
            <a:r>
              <a:rPr lang="en-US" sz="6400" b="0" i="0" dirty="0">
                <a:effectLst/>
                <a:latin typeface="-apple-system"/>
              </a:rPr>
              <a:t>. It’s used for solar observatories.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CF747BD6-692D-35D2-AD2D-BF719C6DB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986" y="1449136"/>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0359" y="1432358"/>
            <a:ext cx="12081641" cy="21148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800" u="sng" dirty="0">
                <a:solidFill>
                  <a:schemeClr val="accent1">
                    <a:lumMod val="50000"/>
                  </a:schemeClr>
                </a:solidFill>
                <a:latin typeface="Abadi" panose="020B0604020104020204" pitchFamily="34" charset="0"/>
              </a:rPr>
              <a:t>Project background and context</a:t>
            </a:r>
            <a:r>
              <a:rPr lang="en-US" sz="2800" dirty="0">
                <a:solidFill>
                  <a:schemeClr val="accent1">
                    <a:lumMod val="50000"/>
                  </a:schemeClr>
                </a:solidFill>
                <a:latin typeface="Abadi" panose="020B0604020104020204" pitchFamily="34" charset="0"/>
              </a:rPr>
              <a:t>  </a:t>
            </a:r>
            <a:r>
              <a:rPr lang="en-US" u="sng" dirty="0">
                <a:solidFill>
                  <a:schemeClr val="accent1">
                    <a:lumMod val="50000"/>
                  </a:schemeClr>
                </a:solidFill>
                <a:latin typeface="Abadi" panose="020B0604020104020204" pitchFamily="34" charset="0"/>
              </a:rPr>
              <a:t>&amp;</a:t>
            </a:r>
            <a:r>
              <a:rPr lang="en-US" dirty="0">
                <a:solidFill>
                  <a:schemeClr val="accent1">
                    <a:lumMod val="50000"/>
                  </a:schemeClr>
                </a:solidFill>
                <a:latin typeface="Abadi" panose="020B0604020104020204" pitchFamily="34" charset="0"/>
              </a:rPr>
              <a:t>  </a:t>
            </a:r>
            <a:r>
              <a:rPr lang="en-US" sz="2800" u="sng" dirty="0">
                <a:solidFill>
                  <a:schemeClr val="accent1">
                    <a:lumMod val="50000"/>
                  </a:schemeClr>
                </a:solidFill>
                <a:latin typeface="Abadi" panose="020B0604020104020204" pitchFamily="34" charset="0"/>
              </a:rPr>
              <a:t>Problems you want to find answers</a:t>
            </a:r>
          </a:p>
          <a:p>
            <a:pPr marL="0" indent="0">
              <a:spcBef>
                <a:spcPts val="1400"/>
              </a:spcBef>
              <a:buNone/>
            </a:pPr>
            <a:endParaRPr lang="en-US" sz="2800" u="sng" dirty="0">
              <a:solidFill>
                <a:schemeClr val="accent1">
                  <a:lumMod val="50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CuadroTexto 1">
            <a:extLst>
              <a:ext uri="{FF2B5EF4-FFF2-40B4-BE49-F238E27FC236}">
                <a16:creationId xmlns:a16="http://schemas.microsoft.com/office/drawing/2014/main" id="{A85F0DCF-EC1E-6DB2-04C4-E94CC65754A1}"/>
              </a:ext>
            </a:extLst>
          </p:cNvPr>
          <p:cNvSpPr txBox="1"/>
          <p:nvPr/>
        </p:nvSpPr>
        <p:spPr>
          <a:xfrm>
            <a:off x="967844" y="2279442"/>
            <a:ext cx="10298442" cy="2585323"/>
          </a:xfrm>
          <a:prstGeom prst="rect">
            <a:avLst/>
          </a:prstGeom>
          <a:noFill/>
          <a:ln w="19050">
            <a:noFill/>
          </a:ln>
        </p:spPr>
        <p:txBody>
          <a:bodyPr wrap="square" rtlCol="0">
            <a:spAutoFit/>
          </a:bodyPr>
          <a:lstStyle/>
          <a:p>
            <a:r>
              <a:rPr lang="en-US" dirty="0">
                <a:latin typeface="Abadi" panose="020B0604020104020204" pitchFamily="34" charset="0"/>
              </a:rPr>
              <a:t>Private space launches are an increasingly frequent and relevant activity in the field of space exploration and exploitation. This activity involves a series of technical and operational challenges that require the use of Data Science techniques and tools to optimize the use of resources and the efficiency of space operations.</a:t>
            </a:r>
          </a:p>
          <a:p>
            <a:endParaRPr lang="en-US" dirty="0">
              <a:latin typeface="Abadi" panose="020B0604020104020204" pitchFamily="34" charset="0"/>
            </a:endParaRPr>
          </a:p>
          <a:p>
            <a:r>
              <a:rPr lang="en-US" dirty="0">
                <a:latin typeface="Abadi" panose="020B0604020104020204" pitchFamily="34" charset="0"/>
              </a:rPr>
              <a:t>This paper presents an analysis of data on private space launches performed by SpaceX, with the objective of predicting whether the first stage of the Falcon 9 rocket will land successfully. </a:t>
            </a:r>
          </a:p>
          <a:p>
            <a:endParaRPr lang="en-US" dirty="0"/>
          </a:p>
          <a:p>
            <a:endParaRPr lang="es-AR" dirty="0"/>
          </a:p>
        </p:txBody>
      </p:sp>
    </p:spTree>
    <p:extLst>
      <p:ext uri="{BB962C8B-B14F-4D97-AF65-F5344CB8AC3E}">
        <p14:creationId xmlns:p14="http://schemas.microsoft.com/office/powerpoint/2010/main" val="1980221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3834" y="1378978"/>
            <a:ext cx="4427838" cy="5371446"/>
          </a:xfrm>
          <a:prstGeom prst="rect">
            <a:avLst/>
          </a:prstGeom>
        </p:spPr>
        <p:txBody>
          <a:bodyPr>
            <a:noAutofit/>
          </a:bodyPr>
          <a:lstStyle/>
          <a:p>
            <a:pPr algn="l">
              <a:buFont typeface="+mj-lt"/>
              <a:buAutoNum type="arabicPeriod"/>
            </a:pPr>
            <a:r>
              <a:rPr lang="en-US" sz="1700" b="1" i="0" dirty="0">
                <a:effectLst/>
                <a:latin typeface="-apple-system"/>
              </a:rPr>
              <a:t>LEO (Low Earth Orbit)</a:t>
            </a:r>
            <a:r>
              <a:rPr lang="en-US" sz="1700" b="0" i="0" dirty="0">
                <a:effectLst/>
                <a:latin typeface="-apple-system"/>
              </a:rPr>
              <a:t>:</a:t>
            </a:r>
          </a:p>
          <a:p>
            <a:pPr marL="742950" lvl="1" indent="-285750" algn="l">
              <a:buFont typeface="+mj-lt"/>
              <a:buAutoNum type="arabicPeriod"/>
            </a:pPr>
            <a:r>
              <a:rPr lang="en-US" sz="1700" b="1" i="0" dirty="0">
                <a:effectLst/>
                <a:latin typeface="-apple-system"/>
              </a:rPr>
              <a:t>High concentration</a:t>
            </a:r>
            <a:r>
              <a:rPr lang="en-US" sz="1700" b="0" i="0" dirty="0">
                <a:effectLst/>
                <a:latin typeface="-apple-system"/>
              </a:rPr>
              <a:t> of successful launches (orange dots) at lower flight numbers.</a:t>
            </a:r>
          </a:p>
          <a:p>
            <a:pPr marL="742950" lvl="1" indent="-285750" algn="l">
              <a:buFont typeface="+mj-lt"/>
              <a:buAutoNum type="arabicPeriod"/>
            </a:pPr>
            <a:r>
              <a:rPr lang="en-US" sz="1700" b="0" i="0" dirty="0">
                <a:effectLst/>
                <a:latin typeface="-apple-system"/>
              </a:rPr>
              <a:t>Indicates a positive correlation between flight number and success rate in LEO.</a:t>
            </a:r>
          </a:p>
          <a:p>
            <a:pPr marL="742950" lvl="1" indent="-285750" algn="l">
              <a:buFont typeface="+mj-lt"/>
              <a:buAutoNum type="arabicPeriod"/>
            </a:pPr>
            <a:endParaRPr lang="en-US" sz="1700" b="0" i="0" dirty="0">
              <a:effectLst/>
              <a:latin typeface="-apple-system"/>
            </a:endParaRPr>
          </a:p>
          <a:p>
            <a:pPr algn="l">
              <a:buFont typeface="+mj-lt"/>
              <a:buAutoNum type="arabicPeriod"/>
            </a:pPr>
            <a:r>
              <a:rPr lang="en-US" sz="1700" b="1" i="0" dirty="0">
                <a:effectLst/>
                <a:latin typeface="-apple-system"/>
              </a:rPr>
              <a:t>GTO (Geostationary Transfer Orbit)</a:t>
            </a:r>
            <a:r>
              <a:rPr lang="en-US" sz="1700" b="0" i="0" dirty="0">
                <a:effectLst/>
                <a:latin typeface="-apple-system"/>
              </a:rPr>
              <a:t>:</a:t>
            </a:r>
          </a:p>
          <a:p>
            <a:pPr marL="742950" lvl="1" indent="-285750" algn="l">
              <a:buFont typeface="+mj-lt"/>
              <a:buAutoNum type="arabicPeriod"/>
            </a:pPr>
            <a:r>
              <a:rPr lang="en-US" sz="1700" b="1" i="0" dirty="0">
                <a:effectLst/>
                <a:latin typeface="-apple-system"/>
              </a:rPr>
              <a:t>No clear pattern</a:t>
            </a:r>
            <a:r>
              <a:rPr lang="en-US" sz="1700" b="0" i="0" dirty="0">
                <a:effectLst/>
                <a:latin typeface="-apple-system"/>
              </a:rPr>
              <a:t> between flight number and success rate.</a:t>
            </a:r>
          </a:p>
          <a:p>
            <a:pPr marL="742950" lvl="1" indent="-285750" algn="l">
              <a:buFont typeface="+mj-lt"/>
              <a:buAutoNum type="arabicPeriod"/>
            </a:pPr>
            <a:r>
              <a:rPr lang="en-US" sz="1700" b="0" i="0" dirty="0">
                <a:effectLst/>
                <a:latin typeface="-apple-system"/>
              </a:rPr>
              <a:t>Success rates vary without a consistent trend.</a:t>
            </a:r>
          </a:p>
          <a:p>
            <a:pPr marL="742950" lvl="1" indent="-285750" algn="l">
              <a:buFont typeface="+mj-lt"/>
              <a:buAutoNum type="arabicPeriod"/>
            </a:pPr>
            <a:endParaRPr lang="en-US" sz="1700" b="0" i="0" dirty="0">
              <a:effectLst/>
              <a:latin typeface="-apple-system"/>
            </a:endParaRPr>
          </a:p>
          <a:p>
            <a:pPr algn="l">
              <a:buFont typeface="+mj-lt"/>
              <a:buAutoNum type="arabicPeriod"/>
            </a:pPr>
            <a:r>
              <a:rPr lang="en-US" sz="1700" b="1" i="0" dirty="0">
                <a:effectLst/>
                <a:latin typeface="-apple-system"/>
              </a:rPr>
              <a:t>Other Orbits (PO, ES-L1, HEO, SEO, MEO, SO, GEO)</a:t>
            </a:r>
            <a:r>
              <a:rPr lang="en-US" sz="1700" b="0" i="0" dirty="0">
                <a:effectLst/>
                <a:latin typeface="-apple-system"/>
              </a:rPr>
              <a:t>:</a:t>
            </a:r>
          </a:p>
          <a:p>
            <a:pPr marL="742950" lvl="1" indent="-285750" algn="l">
              <a:buFont typeface="+mj-lt"/>
              <a:buAutoNum type="arabicPeriod"/>
            </a:pPr>
            <a:r>
              <a:rPr lang="en-US" sz="1700" b="0" i="0" dirty="0">
                <a:effectLst/>
                <a:latin typeface="-apple-system"/>
              </a:rPr>
              <a:t>Some outliers in both classes.</a:t>
            </a:r>
          </a:p>
          <a:p>
            <a:pPr marL="742950" lvl="1" indent="-285750" algn="l">
              <a:buFont typeface="+mj-lt"/>
              <a:buAutoNum type="arabicPeriod"/>
            </a:pPr>
            <a:r>
              <a:rPr lang="en-US" sz="1700" b="0" i="0" dirty="0">
                <a:effectLst/>
                <a:latin typeface="-apple-system"/>
              </a:rPr>
              <a:t>No strong relationship between flight number and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325DC366-8B57-7A71-D56C-D09F50F41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531" y="1587313"/>
            <a:ext cx="5695950"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3170" y="1587197"/>
            <a:ext cx="4306486" cy="4800600"/>
          </a:xfrm>
          <a:prstGeom prst="rect">
            <a:avLst/>
          </a:prstGeom>
        </p:spPr>
        <p:txBody>
          <a:bodyPr>
            <a:normAutofit/>
          </a:bodyPr>
          <a:lstStyle/>
          <a:p>
            <a:pPr algn="l">
              <a:buFont typeface="+mj-lt"/>
              <a:buAutoNum type="arabicPeriod"/>
            </a:pPr>
            <a:r>
              <a:rPr lang="en-US" b="1" i="0" dirty="0">
                <a:effectLst/>
                <a:latin typeface="-apple-system"/>
              </a:rPr>
              <a:t>Observations</a:t>
            </a:r>
            <a:r>
              <a:rPr lang="en-US" b="0" i="0" dirty="0">
                <a:effectLst/>
                <a:latin typeface="-apple-system"/>
              </a:rPr>
              <a:t>:</a:t>
            </a:r>
          </a:p>
          <a:p>
            <a:pPr lvl="1"/>
            <a:r>
              <a:rPr lang="en-US" b="0" i="0" dirty="0">
                <a:effectLst/>
                <a:latin typeface="-apple-system"/>
              </a:rPr>
              <a:t>For certain orbits (e.g., LEO), success appears related to the number of flights (more blue dots at higher payload masses).</a:t>
            </a:r>
          </a:p>
          <a:p>
            <a:pPr lvl="1"/>
            <a:endParaRPr lang="en-US" b="0" i="0" dirty="0">
              <a:effectLst/>
              <a:latin typeface="-apple-system"/>
            </a:endParaRPr>
          </a:p>
          <a:p>
            <a:pPr lvl="1"/>
            <a:r>
              <a:rPr lang="en-US" b="0" i="0" dirty="0">
                <a:effectLst/>
                <a:latin typeface="-apple-system"/>
              </a:rPr>
              <a:t>In other orbits (e.g., GTO), there seems to be no clear relationship between flight number and payload mass</a:t>
            </a:r>
            <a:r>
              <a:rPr lang="en-US" b="0" i="0" dirty="0">
                <a:solidFill>
                  <a:srgbClr val="D2D0CE"/>
                </a:solidFill>
                <a:effectLst/>
                <a:latin typeface="-apple-system"/>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4" name="Picture 4">
            <a:extLst>
              <a:ext uri="{FF2B5EF4-FFF2-40B4-BE49-F238E27FC236}">
                <a16:creationId xmlns:a16="http://schemas.microsoft.com/office/drawing/2014/main" id="{4CDF3490-DC80-C7A2-F3EB-9A0143384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748" y="1588704"/>
            <a:ext cx="58007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7559" y="1633195"/>
            <a:ext cx="4619296" cy="50040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Overall, the success rate has increased over time.</a:t>
            </a:r>
          </a:p>
          <a:p>
            <a:pPr>
              <a:lnSpc>
                <a:spcPct val="100000"/>
              </a:lnSpc>
              <a:spcBef>
                <a:spcPts val="1400"/>
              </a:spcBef>
            </a:pPr>
            <a:r>
              <a:rPr lang="en-US" sz="2200" dirty="0">
                <a:solidFill>
                  <a:schemeClr val="accent3">
                    <a:lumMod val="25000"/>
                  </a:schemeClr>
                </a:solidFill>
                <a:latin typeface="Abadi" panose="020B0604020104020204" pitchFamily="34" charset="0"/>
              </a:rPr>
              <a:t>There is a slight drop in the success rate between 2017 and 2019.</a:t>
            </a:r>
          </a:p>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rate is in 2019, around 90%.</a:t>
            </a:r>
          </a:p>
          <a:p>
            <a:pPr>
              <a:lnSpc>
                <a:spcPct val="100000"/>
              </a:lnSpc>
              <a:spcBef>
                <a:spcPts val="1400"/>
              </a:spcBef>
            </a:pPr>
            <a:r>
              <a:rPr lang="en-US" sz="2200" dirty="0">
                <a:solidFill>
                  <a:schemeClr val="accent3">
                    <a:lumMod val="25000"/>
                  </a:schemeClr>
                </a:solidFill>
                <a:latin typeface="Abadi" panose="020B0604020104020204" pitchFamily="34" charset="0"/>
              </a:rPr>
              <a:t>The lowest success rate is in 2010 to 2013, around 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855193A7-736E-496F-9E77-963D06717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222" y="1633195"/>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3801990" cy="5032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is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 The result is a table with one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and four rows: "CCAFS LC-40", "VAFB SLC-4E", "KSC LC-39A", and "CCAFS SLC-40".</a:t>
            </a:r>
          </a:p>
          <a:p>
            <a:pPr>
              <a:lnSpc>
                <a:spcPct val="100000"/>
              </a:lnSpc>
              <a:spcBef>
                <a:spcPts val="1400"/>
              </a:spcBef>
            </a:pPr>
            <a:r>
              <a:rPr lang="en-US" sz="2200" dirty="0">
                <a:solidFill>
                  <a:schemeClr val="accent3">
                    <a:lumMod val="25000"/>
                  </a:schemeClr>
                </a:solidFill>
                <a:latin typeface="Abadi" panose="020B0604020104020204" pitchFamily="34" charset="0"/>
              </a:rPr>
              <a:t>The purpose of the query is to display the names of the unique launch sites on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52D8DCAC-31E9-F025-355B-DDF2A0463369}"/>
              </a:ext>
            </a:extLst>
          </p:cNvPr>
          <p:cNvPicPr>
            <a:picLocks noChangeAspect="1"/>
          </p:cNvPicPr>
          <p:nvPr/>
        </p:nvPicPr>
        <p:blipFill>
          <a:blip r:embed="rId3"/>
          <a:stretch>
            <a:fillRect/>
          </a:stretch>
        </p:blipFill>
        <p:spPr>
          <a:xfrm>
            <a:off x="4871545" y="1825624"/>
            <a:ext cx="6210311" cy="37607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850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546"/>
            <a:ext cx="10975299" cy="72386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image shows a SQL query that is used to filter records that have launch sites that start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104E173C-4501-BEEC-9462-3C76B795CD42}"/>
              </a:ext>
            </a:extLst>
          </p:cNvPr>
          <p:cNvPicPr>
            <a:picLocks noChangeAspect="1"/>
          </p:cNvPicPr>
          <p:nvPr/>
        </p:nvPicPr>
        <p:blipFill>
          <a:blip r:embed="rId3"/>
          <a:stretch>
            <a:fillRect/>
          </a:stretch>
        </p:blipFill>
        <p:spPr>
          <a:xfrm>
            <a:off x="173838" y="2301766"/>
            <a:ext cx="11663530" cy="4335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31751"/>
            <a:ext cx="10313148" cy="249545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s-ES" sz="2200" dirty="0">
                <a:solidFill>
                  <a:schemeClr val="accent3">
                    <a:lumMod val="25000"/>
                  </a:schemeClr>
                </a:solidFill>
                <a:latin typeface="Abadi" panose="020B0604020104020204" pitchFamily="34" charset="0"/>
              </a:rPr>
              <a:t>La consulta busca la suma de la masa de carga útil de todos los lanzamientos de SpaceX que tienen a la NASA como cliente. La salida es “</a:t>
            </a:r>
            <a:r>
              <a:rPr lang="es-ES" sz="2200" dirty="0" err="1">
                <a:solidFill>
                  <a:schemeClr val="accent3">
                    <a:lumMod val="25000"/>
                  </a:schemeClr>
                </a:solidFill>
                <a:latin typeface="Abadi" panose="020B0604020104020204" pitchFamily="34" charset="0"/>
              </a:rPr>
              <a:t>total_payload_mass</a:t>
            </a:r>
            <a:r>
              <a:rPr lang="es-ES" sz="2200" dirty="0">
                <a:solidFill>
                  <a:schemeClr val="accent3">
                    <a:lumMod val="25000"/>
                  </a:schemeClr>
                </a:solidFill>
                <a:latin typeface="Abadi" panose="020B0604020104020204" pitchFamily="34" charset="0"/>
              </a:rPr>
              <a:t>” es 99800. Esto significa que la masa total de carga útil que SpaceX ha enviado al espacio para la NASA es de 99800 kilogramos.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7AF3FEA7-7C26-C806-6824-BA7BF0BC98B1}"/>
              </a:ext>
            </a:extLst>
          </p:cNvPr>
          <p:cNvPicPr>
            <a:picLocks noChangeAspect="1"/>
          </p:cNvPicPr>
          <p:nvPr/>
        </p:nvPicPr>
        <p:blipFill>
          <a:blip r:embed="rId3"/>
          <a:stretch>
            <a:fillRect/>
          </a:stretch>
        </p:blipFill>
        <p:spPr>
          <a:xfrm>
            <a:off x="770010" y="1467556"/>
            <a:ext cx="10721571" cy="196144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1411" y="5090357"/>
            <a:ext cx="10194906" cy="13368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Looks for the average payload mass of the F9 v1.1 version of space rockets. The result is 2928.4 kilograms. This means that, on average, the rockets in this version can carry almost 3 tons of payload into space.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5410B527-BBA6-261F-AB7E-488C0FEC3105}"/>
              </a:ext>
            </a:extLst>
          </p:cNvPr>
          <p:cNvPicPr>
            <a:picLocks noChangeAspect="1"/>
          </p:cNvPicPr>
          <p:nvPr/>
        </p:nvPicPr>
        <p:blipFill>
          <a:blip r:embed="rId3"/>
          <a:stretch>
            <a:fillRect/>
          </a:stretch>
        </p:blipFill>
        <p:spPr>
          <a:xfrm>
            <a:off x="541411" y="1624690"/>
            <a:ext cx="11006663" cy="2277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34650"/>
            <a:ext cx="9745589" cy="110046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uses the MIN() function and the WHERE clause to get the minimum date value between rows that have the value "Success (ground pad)" in the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DA1EF656-C3D3-ED88-733B-49A733F47439}"/>
              </a:ext>
            </a:extLst>
          </p:cNvPr>
          <p:cNvPicPr>
            <a:picLocks noChangeAspect="1"/>
          </p:cNvPicPr>
          <p:nvPr/>
        </p:nvPicPr>
        <p:blipFill>
          <a:blip r:embed="rId3"/>
          <a:stretch>
            <a:fillRect/>
          </a:stretch>
        </p:blipFill>
        <p:spPr>
          <a:xfrm>
            <a:off x="770009" y="1466575"/>
            <a:ext cx="10614601" cy="2884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349215"/>
            <a:ext cx="9745589" cy="13527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SQL query shown in the image is selecting the thruster versions from a table where the landing result is "Success (drone ship)" and the payload mass is between 4000 and 6000 pounds.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6140E455-CF6C-037D-457C-883BF15F8AEC}"/>
              </a:ext>
            </a:extLst>
          </p:cNvPr>
          <p:cNvPicPr>
            <a:picLocks noChangeAspect="1"/>
          </p:cNvPicPr>
          <p:nvPr/>
        </p:nvPicPr>
        <p:blipFill>
          <a:blip r:embed="rId3"/>
          <a:stretch>
            <a:fillRect/>
          </a:stretch>
        </p:blipFill>
        <p:spPr>
          <a:xfrm>
            <a:off x="770010" y="1541835"/>
            <a:ext cx="10515599" cy="3305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81902"/>
            <a:ext cx="9745589" cy="16869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result is a table with three rows and two columns, which shows the total number of results for each type of mission result. This means that there was only one in-flight failure, 98 successes, and one success with the payload status unclear.</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90FF3A31-7FBD-B5D6-568C-239E72C9850D}"/>
              </a:ext>
            </a:extLst>
          </p:cNvPr>
          <p:cNvPicPr>
            <a:picLocks noChangeAspect="1"/>
          </p:cNvPicPr>
          <p:nvPr/>
        </p:nvPicPr>
        <p:blipFill>
          <a:blip r:embed="rId4"/>
          <a:stretch>
            <a:fillRect/>
          </a:stretch>
        </p:blipFill>
        <p:spPr>
          <a:xfrm>
            <a:off x="1558286" y="1435643"/>
            <a:ext cx="8437051" cy="3377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171288B-9E50-758F-1A2C-46D6E747EC06}"/>
              </a:ext>
            </a:extLst>
          </p:cNvPr>
          <p:cNvPicPr>
            <a:picLocks noChangeAspect="1"/>
          </p:cNvPicPr>
          <p:nvPr/>
        </p:nvPicPr>
        <p:blipFill>
          <a:blip r:embed="rId4"/>
          <a:stretch>
            <a:fillRect/>
          </a:stretch>
        </p:blipFill>
        <p:spPr>
          <a:xfrm>
            <a:off x="770011" y="1455010"/>
            <a:ext cx="10026296" cy="5198037"/>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47734" y="5505327"/>
            <a:ext cx="7584008" cy="27053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 of the query is a list of versions and names of thrusters that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FF13A07-1E8D-7F91-8A0D-8B544678F4B2}"/>
              </a:ext>
            </a:extLst>
          </p:cNvPr>
          <p:cNvPicPr>
            <a:picLocks noChangeAspect="1"/>
          </p:cNvPicPr>
          <p:nvPr/>
        </p:nvPicPr>
        <p:blipFill>
          <a:blip r:embed="rId3"/>
          <a:stretch>
            <a:fillRect/>
          </a:stretch>
        </p:blipFill>
        <p:spPr>
          <a:xfrm>
            <a:off x="391969" y="1439247"/>
            <a:ext cx="10893642" cy="387373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5664527"/>
            <a:ext cx="11067393" cy="100587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result is a table with two columns, which shows the total number of results for each type of landing result. This means that there were 10 launches with no landing attempt, 5 successful landings on a land platform, 5 failures on an offshore platform, etc.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92453"/>
            <a:ext cx="10202790" cy="1655188"/>
          </a:xfrm>
          <a:prstGeom prst="rect">
            <a:avLst/>
          </a:prstGeom>
        </p:spPr>
        <p:txBody>
          <a:bodyPr lIns="91440" tIns="45720" rIns="91440" bIns="45720" anchor="t">
            <a:normAutofit/>
          </a:bodyPr>
          <a:lstStyle/>
          <a:p>
            <a:r>
              <a:rPr lang="en-US" dirty="0"/>
              <a:t>We used Folium to create an interactive map with circles and markers representing NASA's rocket launch sites. The result of this code is a map showing four launch sites in different colors and with labels indicating their names.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NASA’s Rocket Launch</a:t>
            </a:r>
          </a:p>
        </p:txBody>
      </p:sp>
      <p:pic>
        <p:nvPicPr>
          <p:cNvPr id="6" name="Imagen 5">
            <a:extLst>
              <a:ext uri="{FF2B5EF4-FFF2-40B4-BE49-F238E27FC236}">
                <a16:creationId xmlns:a16="http://schemas.microsoft.com/office/drawing/2014/main" id="{073AC8AB-7FA8-E845-BF9F-A3C5CA865CB8}"/>
              </a:ext>
            </a:extLst>
          </p:cNvPr>
          <p:cNvPicPr>
            <a:picLocks noChangeAspect="1"/>
          </p:cNvPicPr>
          <p:nvPr/>
        </p:nvPicPr>
        <p:blipFill>
          <a:blip r:embed="rId3"/>
          <a:stretch>
            <a:fillRect/>
          </a:stretch>
        </p:blipFill>
        <p:spPr>
          <a:xfrm>
            <a:off x="770010" y="1443694"/>
            <a:ext cx="10515600" cy="3292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6424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612804" cy="50435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result we will get is an interactive map showing the SpaceX launch locations and the outcome of each launch.  Green markers with a checkmark indicate successful throws, while red markers with a cross indicate failed </a:t>
            </a:r>
            <a:r>
              <a:rPr lang="en-US" sz="2200" dirty="0" err="1">
                <a:solidFill>
                  <a:schemeClr val="accent3">
                    <a:lumMod val="25000"/>
                  </a:schemeClr>
                </a:solidFill>
                <a:latin typeface="Abadi"/>
              </a:rPr>
              <a:t>throws.By</a:t>
            </a:r>
            <a:r>
              <a:rPr lang="en-US" sz="2200" dirty="0">
                <a:solidFill>
                  <a:schemeClr val="accent3">
                    <a:lumMod val="25000"/>
                  </a:schemeClr>
                </a:solidFill>
                <a:latin typeface="Abadi"/>
              </a:rPr>
              <a:t> clicking on a bookmark, we can see more information about the launch</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Unsuccessful Launches</a:t>
            </a:r>
          </a:p>
        </p:txBody>
      </p:sp>
      <p:pic>
        <p:nvPicPr>
          <p:cNvPr id="4" name="Imagen 3">
            <a:extLst>
              <a:ext uri="{FF2B5EF4-FFF2-40B4-BE49-F238E27FC236}">
                <a16:creationId xmlns:a16="http://schemas.microsoft.com/office/drawing/2014/main" id="{E199A0AF-5427-E766-E031-5EFB7B7B457E}"/>
              </a:ext>
            </a:extLst>
          </p:cNvPr>
          <p:cNvPicPr>
            <a:picLocks noChangeAspect="1"/>
          </p:cNvPicPr>
          <p:nvPr/>
        </p:nvPicPr>
        <p:blipFill>
          <a:blip r:embed="rId3"/>
          <a:stretch>
            <a:fillRect/>
          </a:stretch>
        </p:blipFill>
        <p:spPr>
          <a:xfrm>
            <a:off x="6027811" y="1591128"/>
            <a:ext cx="3988592" cy="50435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3462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3426534"/>
            <a:ext cx="10076666" cy="25789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calculate the distance between the launch site and the nearest shoreline, and create a marker with that distance on the map.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a:t>
            </a:r>
          </a:p>
        </p:txBody>
      </p:sp>
      <p:pic>
        <p:nvPicPr>
          <p:cNvPr id="4" name="Imagen 3">
            <a:extLst>
              <a:ext uri="{FF2B5EF4-FFF2-40B4-BE49-F238E27FC236}">
                <a16:creationId xmlns:a16="http://schemas.microsoft.com/office/drawing/2014/main" id="{9D25D4B3-CD7E-32CF-F199-D73A3F0AAA4F}"/>
              </a:ext>
            </a:extLst>
          </p:cNvPr>
          <p:cNvPicPr>
            <a:picLocks noChangeAspect="1"/>
          </p:cNvPicPr>
          <p:nvPr/>
        </p:nvPicPr>
        <p:blipFill>
          <a:blip r:embed="rId3"/>
          <a:stretch>
            <a:fillRect/>
          </a:stretch>
        </p:blipFill>
        <p:spPr>
          <a:xfrm>
            <a:off x="607535" y="1642836"/>
            <a:ext cx="10976930" cy="1228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8016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4807" y="1799179"/>
            <a:ext cx="3360555" cy="507599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site with the most successful launches is KSC LC-39A, which takes up most of the chart. </a:t>
            </a:r>
          </a:p>
          <a:p>
            <a:pPr>
              <a:lnSpc>
                <a:spcPct val="100000"/>
              </a:lnSpc>
              <a:spcBef>
                <a:spcPts val="1400"/>
              </a:spcBef>
            </a:pPr>
            <a:r>
              <a:rPr lang="en-US" sz="2200" dirty="0">
                <a:solidFill>
                  <a:schemeClr val="accent3">
                    <a:lumMod val="25000"/>
                  </a:schemeClr>
                </a:solidFill>
                <a:latin typeface="Abadi" panose="020B0604020104020204" pitchFamily="34" charset="0"/>
              </a:rPr>
              <a:t>The site with the fewest successful launches is CCAFS SLC-40, which takes up the smallest part of the chart.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a:t>
            </a:r>
          </a:p>
        </p:txBody>
      </p:sp>
      <p:pic>
        <p:nvPicPr>
          <p:cNvPr id="2" name="Imagen 1">
            <a:extLst>
              <a:ext uri="{FF2B5EF4-FFF2-40B4-BE49-F238E27FC236}">
                <a16:creationId xmlns:a16="http://schemas.microsoft.com/office/drawing/2014/main" id="{C83A6C45-46BF-5F04-FBCE-45A018E06FC8}"/>
              </a:ext>
            </a:extLst>
          </p:cNvPr>
          <p:cNvPicPr>
            <a:picLocks noChangeAspect="1"/>
          </p:cNvPicPr>
          <p:nvPr/>
        </p:nvPicPr>
        <p:blipFill>
          <a:blip r:embed="rId3"/>
          <a:stretch>
            <a:fillRect/>
          </a:stretch>
        </p:blipFill>
        <p:spPr>
          <a:xfrm>
            <a:off x="4468357" y="1490547"/>
            <a:ext cx="6817254" cy="3876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8467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5450"/>
            <a:ext cx="10265851" cy="16039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a correlation graph between payload mass and successful launches based on the type of booster version used. A large majority of the FT category has been a success, and conversely much of the v1.1 category has failed. There is no correlation between these two features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Mass and Success</a:t>
            </a:r>
          </a:p>
        </p:txBody>
      </p:sp>
      <p:pic>
        <p:nvPicPr>
          <p:cNvPr id="2" name="Picture 2">
            <a:extLst>
              <a:ext uri="{FF2B5EF4-FFF2-40B4-BE49-F238E27FC236}">
                <a16:creationId xmlns:a16="http://schemas.microsoft.com/office/drawing/2014/main" id="{4A637831-F654-FB2D-D778-D618DCC95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13" y="1478323"/>
            <a:ext cx="10778359" cy="22791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47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70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15309" y="1827483"/>
            <a:ext cx="3084513" cy="459972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All four models have a similar accuracy, around 0.8, indicating that they are able to correctly classify most cases.</a:t>
            </a:r>
          </a:p>
          <a:p>
            <a:pPr>
              <a:lnSpc>
                <a:spcPct val="100000"/>
              </a:lnSpc>
              <a:spcBef>
                <a:spcPts val="1400"/>
              </a:spcBef>
            </a:pPr>
            <a:r>
              <a:rPr lang="en-US" sz="2200" dirty="0">
                <a:solidFill>
                  <a:schemeClr val="accent3">
                    <a:lumMod val="25000"/>
                  </a:schemeClr>
                </a:solidFill>
                <a:latin typeface="Abadi"/>
              </a:rPr>
              <a:t>KNN  is clearly superior to the others.</a:t>
            </a:r>
          </a:p>
          <a:p>
            <a:pPr>
              <a:lnSpc>
                <a:spcPct val="100000"/>
              </a:lnSpc>
              <a:spcBef>
                <a:spcPts val="1400"/>
              </a:spcBef>
            </a:pPr>
            <a:r>
              <a:rPr lang="en-US" sz="2200" dirty="0">
                <a:solidFill>
                  <a:schemeClr val="accent3">
                    <a:lumMod val="25000"/>
                  </a:schemeClr>
                </a:solidFill>
                <a:latin typeface="Abadi"/>
              </a:rPr>
              <a:t>Accuracy is not the only criterion for evaluating a classification model, other aspects such as speed, interpretability or robustness could also be considered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170" name="Picture 2">
            <a:extLst>
              <a:ext uri="{FF2B5EF4-FFF2-40B4-BE49-F238E27FC236}">
                <a16:creationId xmlns:a16="http://schemas.microsoft.com/office/drawing/2014/main" id="{2E47A335-57E8-493B-954D-3AF19FADD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822" y="1548823"/>
            <a:ext cx="805815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71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9088" y="1661314"/>
            <a:ext cx="3739988" cy="5196685"/>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has a high accuracy in predicting that the object did not land, as the upper left cell is the darkest and has the highest number of correct predictions.</a:t>
            </a:r>
          </a:p>
          <a:p>
            <a:pPr>
              <a:lnSpc>
                <a:spcPct val="100000"/>
              </a:lnSpc>
              <a:spcBef>
                <a:spcPts val="1400"/>
              </a:spcBef>
            </a:pPr>
            <a:r>
              <a:rPr lang="en-US" sz="2200" dirty="0">
                <a:solidFill>
                  <a:schemeClr val="accent3">
                    <a:lumMod val="25000"/>
                  </a:schemeClr>
                </a:solidFill>
                <a:latin typeface="Abadi" panose="020B0604020104020204" pitchFamily="34" charset="0"/>
              </a:rPr>
              <a:t>The model has a low accuracy in predicting that the object landed, as the bottom right cell is the clearest and has the fewest correct predictions.</a:t>
            </a:r>
          </a:p>
          <a:p>
            <a:pPr>
              <a:lnSpc>
                <a:spcPct val="100000"/>
              </a:lnSpc>
              <a:spcBef>
                <a:spcPts val="1400"/>
              </a:spcBef>
            </a:pPr>
            <a:r>
              <a:rPr lang="en-US" sz="2200" dirty="0">
                <a:solidFill>
                  <a:schemeClr val="accent3">
                    <a:lumMod val="25000"/>
                  </a:schemeClr>
                </a:solidFill>
                <a:latin typeface="Abadi" panose="020B0604020104020204" pitchFamily="34" charset="0"/>
              </a:rPr>
              <a:t>The model has a false positive problem, as the top right cell is darker than the bottom left cell, meaning the model predicted more times that the object landed when it actually didn't.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KNN Confusion Matrix</a:t>
            </a:r>
            <a:endParaRPr lang="en-US" dirty="0">
              <a:solidFill>
                <a:srgbClr val="0B49CB"/>
              </a:solidFill>
            </a:endParaRPr>
          </a:p>
        </p:txBody>
      </p:sp>
      <p:pic>
        <p:nvPicPr>
          <p:cNvPr id="8194" name="Picture 2">
            <a:extLst>
              <a:ext uri="{FF2B5EF4-FFF2-40B4-BE49-F238E27FC236}">
                <a16:creationId xmlns:a16="http://schemas.microsoft.com/office/drawing/2014/main" id="{E73EAC7A-D47D-06EE-D962-D370C64C1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061" y="1511465"/>
            <a:ext cx="5988926" cy="514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72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3131"/>
            <a:ext cx="10313148" cy="54548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SpaceX's project could be interested in developing a classification system that can detect whether a rocket or space capsule has successfully landed or not, based on data such as speed, altitude, pressure, temperature, etc.</a:t>
            </a:r>
          </a:p>
          <a:p>
            <a:pPr>
              <a:lnSpc>
                <a:spcPct val="100000"/>
              </a:lnSpc>
              <a:spcBef>
                <a:spcPts val="1400"/>
              </a:spcBef>
            </a:pPr>
            <a:r>
              <a:rPr lang="en-US" sz="2200" dirty="0">
                <a:solidFill>
                  <a:schemeClr val="accent3">
                    <a:lumMod val="25000"/>
                  </a:schemeClr>
                </a:solidFill>
                <a:latin typeface="Abadi" panose="020B0604020104020204" pitchFamily="34" charset="0"/>
              </a:rPr>
              <a:t>The classification system could be useful for evaluating the performance of space missions, identifying potential failures or anomalies, and improving the safety and efficiency of launches and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graphs show that all four classification models have a similar accuracy, around 0.8, indicating that they are able to correctly classify most cases. However, none of the models are perfect, and they all have some classification errors.</a:t>
            </a:r>
          </a:p>
          <a:p>
            <a:pPr>
              <a:lnSpc>
                <a:spcPct val="100000"/>
              </a:lnSpc>
              <a:spcBef>
                <a:spcPts val="1400"/>
              </a:spcBef>
            </a:pPr>
            <a:r>
              <a:rPr lang="en-US" sz="2200" dirty="0">
                <a:solidFill>
                  <a:schemeClr val="accent3">
                    <a:lumMod val="25000"/>
                  </a:schemeClr>
                </a:solidFill>
                <a:latin typeface="Abadi" panose="020B0604020104020204" pitchFamily="34" charset="0"/>
              </a:rPr>
              <a:t>The graphs also show that the model that has the biggest problem with false positives is the K Nearest Neighbors, as it predicts more times that the object landed when it actually didn't. This could be a risk for SpaceX's project, as it could lead to a false sense of success or a loss of valuable information about the causes of failure.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73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3131"/>
            <a:ext cx="10313148" cy="54548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that has the least false positive problem is the Decision Tree, as it predicts fewer times that the object landed when it actually didn't. This could be an advantage for the SpaceX project, as it could avoid confusion or misunderstandings about the outcome of the missions.</a:t>
            </a:r>
          </a:p>
          <a:p>
            <a:pPr>
              <a:lnSpc>
                <a:spcPct val="100000"/>
              </a:lnSpc>
              <a:spcBef>
                <a:spcPts val="1400"/>
              </a:spcBef>
            </a:pPr>
            <a:r>
              <a:rPr lang="en-US" sz="2200" dirty="0">
                <a:solidFill>
                  <a:schemeClr val="accent3">
                    <a:lumMod val="25000"/>
                  </a:schemeClr>
                </a:solidFill>
                <a:latin typeface="Abadi" panose="020B0604020104020204" pitchFamily="34" charset="0"/>
              </a:rPr>
              <a:t>Accuracy is not the only criterion for evaluating a classification model, other aspects such as speed, interpretability or robustness could also be considered. The SpaceX project could choose the simplest model or the one most appropriate to the problem to be solved, taking into account the limitations and requirements of the space context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4182456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DFF47D09-27F5-F54E-CD83-1BC4CCF0ACFB}"/>
              </a:ext>
            </a:extLst>
          </p:cNvPr>
          <p:cNvSpPr txBox="1"/>
          <p:nvPr/>
        </p:nvSpPr>
        <p:spPr>
          <a:xfrm>
            <a:off x="457200" y="1707776"/>
            <a:ext cx="10515600" cy="4247317"/>
          </a:xfrm>
          <a:prstGeom prst="rect">
            <a:avLst/>
          </a:prstGeom>
          <a:noFill/>
        </p:spPr>
        <p:txBody>
          <a:bodyPr wrap="square" rtlCol="0">
            <a:spAutoFit/>
          </a:bodyPr>
          <a:lstStyle/>
          <a:p>
            <a:r>
              <a:rPr lang="en-US" dirty="0">
                <a:latin typeface="Abadi" panose="020B0604020104020204" pitchFamily="34" charset="0"/>
              </a:rPr>
              <a:t>Make a get request to the SpaceX API. Also do some disputes and basic data formatting.</a:t>
            </a:r>
          </a:p>
          <a:p>
            <a:endParaRPr lang="en-US" dirty="0">
              <a:latin typeface="Abadi" panose="020B0604020104020204" pitchFamily="34" charset="0"/>
            </a:endParaRPr>
          </a:p>
          <a:p>
            <a:r>
              <a:rPr lang="en-US" b="1" i="0" dirty="0">
                <a:effectLst/>
                <a:latin typeface="Abadi" panose="020B0604020104020204" pitchFamily="34" charset="0"/>
              </a:rPr>
              <a:t>	Import Libraries and Define Auxiliary Functions</a:t>
            </a:r>
          </a:p>
          <a:p>
            <a:pPr marL="342900" indent="-342900">
              <a:buFont typeface="+mj-lt"/>
              <a:buAutoNum type="arabicPeriod"/>
            </a:pPr>
            <a:endParaRPr lang="en-US" b="1" dirty="0">
              <a:latin typeface="Abadi" panose="020B0604020104020204" pitchFamily="34" charset="0"/>
            </a:endParaRPr>
          </a:p>
          <a:p>
            <a:pPr marL="342900" indent="-342900">
              <a:buFont typeface="+mj-lt"/>
              <a:buAutoNum type="arabicPeriod"/>
            </a:pPr>
            <a:endParaRPr lang="en-US" b="1" i="0" dirty="0">
              <a:effectLst/>
              <a:latin typeface="Abadi" panose="020B0604020104020204" pitchFamily="34" charset="0"/>
            </a:endParaRPr>
          </a:p>
          <a:p>
            <a:pPr marL="342900" indent="-342900">
              <a:buFont typeface="+mj-lt"/>
              <a:buAutoNum type="arabicPeriod"/>
            </a:pPr>
            <a:endParaRPr lang="en-US" b="1" dirty="0">
              <a:latin typeface="Abadi" panose="020B0604020104020204" pitchFamily="34" charset="0"/>
            </a:endParaRPr>
          </a:p>
          <a:p>
            <a:pPr marL="342900" indent="-342900">
              <a:buFont typeface="+mj-lt"/>
              <a:buAutoNum type="arabicPeriod"/>
            </a:pPr>
            <a:endParaRPr lang="en-US" b="1" i="0" dirty="0">
              <a:effectLst/>
              <a:latin typeface="Abadi" panose="020B0604020104020204" pitchFamily="34" charset="0"/>
            </a:endParaRPr>
          </a:p>
          <a:p>
            <a:pPr marL="342900" indent="-342900">
              <a:buFont typeface="+mj-lt"/>
              <a:buAutoNum type="arabicPeriod"/>
            </a:pPr>
            <a:endParaRPr lang="en-US" b="1" dirty="0">
              <a:latin typeface="Abadi" panose="020B0604020104020204" pitchFamily="34" charset="0"/>
            </a:endParaRPr>
          </a:p>
          <a:p>
            <a:pPr marL="342900" indent="-342900">
              <a:buFont typeface="+mj-lt"/>
              <a:buAutoNum type="arabicPeriod"/>
            </a:pPr>
            <a:endParaRPr lang="en-US" b="1" dirty="0">
              <a:latin typeface="Abadi" panose="020B0604020104020204" pitchFamily="34" charset="0"/>
            </a:endParaRPr>
          </a:p>
          <a:p>
            <a:r>
              <a:rPr lang="en-US" b="1" dirty="0">
                <a:latin typeface="Abadi" panose="020B0604020104020204" pitchFamily="34" charset="0"/>
              </a:rPr>
              <a:t>	D</a:t>
            </a:r>
            <a:r>
              <a:rPr lang="en-US" b="1" i="0" dirty="0">
                <a:effectLst/>
                <a:latin typeface="Abadi" panose="020B0604020104020204" pitchFamily="34" charset="0"/>
              </a:rPr>
              <a:t>efine a series of auxiliary functions that will help us use the API to extract information using 	identification numbers in the launch data.</a:t>
            </a:r>
            <a:br>
              <a:rPr lang="en-US" b="1" i="0" dirty="0">
                <a:effectLst/>
                <a:latin typeface="Abadi" panose="020B0604020104020204" pitchFamily="34" charset="0"/>
              </a:rPr>
            </a:br>
            <a:r>
              <a:rPr lang="en-US" b="1" i="0" dirty="0">
                <a:effectLst/>
                <a:latin typeface="Abadi" panose="020B0604020104020204" pitchFamily="34" charset="0"/>
              </a:rPr>
              <a:t>	From the rocket column we would like to learn the booster name.</a:t>
            </a:r>
            <a:br>
              <a:rPr lang="en-US" b="1" i="0" dirty="0">
                <a:effectLst/>
                <a:latin typeface="Abadi" panose="020B0604020104020204" pitchFamily="34" charset="0"/>
              </a:rPr>
            </a:br>
            <a:endParaRPr lang="en-US" b="1" i="0" dirty="0">
              <a:effectLst/>
              <a:latin typeface="Abadi" panose="020B0604020104020204" pitchFamily="34" charset="0"/>
            </a:endParaRPr>
          </a:p>
          <a:p>
            <a:pPr marL="342900" indent="-342900">
              <a:buFont typeface="+mj-lt"/>
              <a:buAutoNum type="arabicPeriod"/>
            </a:pPr>
            <a:endParaRPr lang="en-US" dirty="0"/>
          </a:p>
          <a:p>
            <a:pPr marL="342900" indent="-342900">
              <a:buFont typeface="+mj-lt"/>
              <a:buAutoNum type="arabicPeriod"/>
            </a:pPr>
            <a:endParaRPr lang="es-AR" dirty="0"/>
          </a:p>
        </p:txBody>
      </p:sp>
      <p:pic>
        <p:nvPicPr>
          <p:cNvPr id="12" name="Imagen 11">
            <a:extLst>
              <a:ext uri="{FF2B5EF4-FFF2-40B4-BE49-F238E27FC236}">
                <a16:creationId xmlns:a16="http://schemas.microsoft.com/office/drawing/2014/main" id="{3DF733D3-B96B-A707-7D71-EACBE3AE5E84}"/>
              </a:ext>
            </a:extLst>
          </p:cNvPr>
          <p:cNvPicPr>
            <a:picLocks noChangeAspect="1"/>
          </p:cNvPicPr>
          <p:nvPr/>
        </p:nvPicPr>
        <p:blipFill>
          <a:blip r:embed="rId4"/>
          <a:stretch>
            <a:fillRect/>
          </a:stretch>
        </p:blipFill>
        <p:spPr>
          <a:xfrm>
            <a:off x="4973350" y="2646219"/>
            <a:ext cx="2502792" cy="1226533"/>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1975838A-7584-8A8A-1EAB-9F703EF36752}"/>
              </a:ext>
            </a:extLst>
          </p:cNvPr>
          <p:cNvPicPr>
            <a:picLocks noChangeAspect="1"/>
          </p:cNvPicPr>
          <p:nvPr/>
        </p:nvPicPr>
        <p:blipFill>
          <a:blip r:embed="rId5"/>
          <a:stretch>
            <a:fillRect/>
          </a:stretch>
        </p:blipFill>
        <p:spPr>
          <a:xfrm>
            <a:off x="1317172" y="5354620"/>
            <a:ext cx="8440185" cy="11387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4032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uadroTexto 1">
            <a:extLst>
              <a:ext uri="{FF2B5EF4-FFF2-40B4-BE49-F238E27FC236}">
                <a16:creationId xmlns:a16="http://schemas.microsoft.com/office/drawing/2014/main" id="{DFF47D09-27F5-F54E-CD83-1BC4CCF0ACFB}"/>
              </a:ext>
            </a:extLst>
          </p:cNvPr>
          <p:cNvSpPr txBox="1"/>
          <p:nvPr/>
        </p:nvSpPr>
        <p:spPr>
          <a:xfrm>
            <a:off x="838200" y="1580808"/>
            <a:ext cx="10515600" cy="4801314"/>
          </a:xfrm>
          <a:prstGeom prst="rect">
            <a:avLst/>
          </a:prstGeom>
          <a:noFill/>
        </p:spPr>
        <p:txBody>
          <a:bodyPr wrap="square" rtlCol="0">
            <a:spAutoFit/>
          </a:bodyPr>
          <a:lstStyle/>
          <a:p>
            <a:r>
              <a:rPr lang="en-US" b="1" i="0" dirty="0">
                <a:effectLst/>
                <a:latin typeface="Abadi" panose="020B0604020104020204" pitchFamily="34" charset="0"/>
              </a:rPr>
              <a:t>	From the launchpad we would like to know the name of the launch site being used, the </a:t>
            </a:r>
            <a:r>
              <a:rPr lang="en-US" b="1" i="0" dirty="0" err="1">
                <a:effectLst/>
                <a:latin typeface="Abadi" panose="020B0604020104020204" pitchFamily="34" charset="0"/>
              </a:rPr>
              <a:t>longitud</a:t>
            </a:r>
            <a:r>
              <a:rPr lang="en-US" b="1" i="0" dirty="0">
                <a:effectLst/>
                <a:latin typeface="Abadi" panose="020B0604020104020204" pitchFamily="34" charset="0"/>
              </a:rPr>
              <a:t>, 	and the latitude.</a:t>
            </a:r>
          </a:p>
          <a:p>
            <a:pPr marL="342900" indent="-342900">
              <a:buFont typeface="+mj-lt"/>
              <a:buAutoNum type="arabicPeriod" startAt="2"/>
            </a:pPr>
            <a:endParaRPr lang="en-US" b="1" dirty="0">
              <a:latin typeface="Abadi" panose="020B0604020104020204" pitchFamily="34" charset="0"/>
            </a:endParaRPr>
          </a:p>
          <a:p>
            <a:pPr marL="342900" indent="-342900">
              <a:buFont typeface="+mj-lt"/>
              <a:buAutoNum type="arabicPeriod" startAt="2"/>
            </a:pPr>
            <a:endParaRPr lang="en-US" b="1" dirty="0">
              <a:latin typeface="Abadi" panose="020B0604020104020204" pitchFamily="34" charset="0"/>
            </a:endParaRPr>
          </a:p>
          <a:p>
            <a:pPr marL="342900" indent="-342900">
              <a:buFont typeface="+mj-lt"/>
              <a:buAutoNum type="arabicPeriod" startAt="2"/>
            </a:pPr>
            <a:endParaRPr lang="en-US" b="1" dirty="0">
              <a:latin typeface="Abadi" panose="020B0604020104020204" pitchFamily="34" charset="0"/>
            </a:endParaRPr>
          </a:p>
          <a:p>
            <a:pPr marL="342900" indent="-342900">
              <a:buFont typeface="+mj-lt"/>
              <a:buAutoNum type="arabicPeriod" startAt="2"/>
            </a:pPr>
            <a:endParaRPr lang="en-US" b="1" dirty="0">
              <a:latin typeface="Abadi" panose="020B0604020104020204" pitchFamily="34" charset="0"/>
            </a:endParaRPr>
          </a:p>
          <a:p>
            <a:pPr marL="342900" indent="-342900">
              <a:buFont typeface="+mj-lt"/>
              <a:buAutoNum type="arabicPeriod" startAt="2"/>
            </a:pPr>
            <a:endParaRPr lang="en-US" b="1" dirty="0">
              <a:latin typeface="Abadi" panose="020B0604020104020204" pitchFamily="34" charset="0"/>
            </a:endParaRPr>
          </a:p>
          <a:p>
            <a:pPr marL="342900" indent="-342900">
              <a:buFont typeface="+mj-lt"/>
              <a:buAutoNum type="arabicPeriod" startAt="2"/>
            </a:pPr>
            <a:endParaRPr lang="en-US" b="1" dirty="0">
              <a:latin typeface="Abadi" panose="020B0604020104020204" pitchFamily="34" charset="0"/>
            </a:endParaRPr>
          </a:p>
          <a:p>
            <a:endParaRPr lang="en-US" b="1" dirty="0">
              <a:latin typeface="Abadi" panose="020B0604020104020204" pitchFamily="34" charset="0"/>
            </a:endParaRPr>
          </a:p>
          <a:p>
            <a:r>
              <a:rPr lang="en-US" b="1" dirty="0">
                <a:latin typeface="Abadi" panose="020B0604020104020204" pitchFamily="34" charset="0"/>
              </a:rPr>
              <a:t>	From the payload we would like to learn the mass of the payload and the orbit that it is going to.</a:t>
            </a:r>
          </a:p>
          <a:p>
            <a:endParaRPr lang="en-US" b="1" dirty="0"/>
          </a:p>
          <a:p>
            <a:endParaRPr lang="en-US" b="1" dirty="0"/>
          </a:p>
          <a:p>
            <a:endParaRPr lang="en-US" b="1" dirty="0"/>
          </a:p>
          <a:p>
            <a:endParaRPr lang="en-US" b="1" dirty="0"/>
          </a:p>
          <a:p>
            <a:endParaRPr lang="en-US" b="1" dirty="0"/>
          </a:p>
          <a:p>
            <a:endParaRPr lang="en-US" b="1" dirty="0"/>
          </a:p>
          <a:p>
            <a:endParaRPr lang="es-AR" b="1" dirty="0"/>
          </a:p>
        </p:txBody>
      </p:sp>
      <p:pic>
        <p:nvPicPr>
          <p:cNvPr id="5" name="Imagen 4">
            <a:extLst>
              <a:ext uri="{FF2B5EF4-FFF2-40B4-BE49-F238E27FC236}">
                <a16:creationId xmlns:a16="http://schemas.microsoft.com/office/drawing/2014/main" id="{614EA488-0490-8AB0-4E93-E40685368453}"/>
              </a:ext>
            </a:extLst>
          </p:cNvPr>
          <p:cNvPicPr>
            <a:picLocks noChangeAspect="1"/>
          </p:cNvPicPr>
          <p:nvPr/>
        </p:nvPicPr>
        <p:blipFill>
          <a:blip r:embed="rId4"/>
          <a:stretch>
            <a:fillRect/>
          </a:stretch>
        </p:blipFill>
        <p:spPr>
          <a:xfrm>
            <a:off x="2086935" y="2235121"/>
            <a:ext cx="7675629" cy="1416682"/>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6995064C-BEAC-64CD-7276-7F8D3A68E5DA}"/>
              </a:ext>
            </a:extLst>
          </p:cNvPr>
          <p:cNvPicPr>
            <a:picLocks noChangeAspect="1"/>
          </p:cNvPicPr>
          <p:nvPr/>
        </p:nvPicPr>
        <p:blipFill>
          <a:blip r:embed="rId5"/>
          <a:stretch>
            <a:fillRect/>
          </a:stretch>
        </p:blipFill>
        <p:spPr>
          <a:xfrm>
            <a:off x="2086935" y="4627960"/>
            <a:ext cx="7675628" cy="1279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82827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50109</TotalTime>
  <Words>4768</Words>
  <Application>Microsoft Office PowerPoint</Application>
  <PresentationFormat>Panorámica</PresentationFormat>
  <Paragraphs>579</Paragraphs>
  <Slides>75</Slides>
  <Notes>34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75</vt:i4>
      </vt:variant>
    </vt:vector>
  </HeadingPairs>
  <TitlesOfParts>
    <vt:vector size="85" baseType="lpstr">
      <vt:lpstr>Abadi</vt:lpstr>
      <vt:lpstr>-apple-system</vt:lpstr>
      <vt:lpstr>Arial</vt:lpstr>
      <vt:lpstr>Calibri</vt:lpstr>
      <vt:lpstr>Calibri Light</vt:lpstr>
      <vt:lpstr>IBM Plex Mono SemiBold</vt:lpstr>
      <vt:lpstr>IBM Plex Mono Text</vt:lpstr>
      <vt:lpstr>inherit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ivan.ferre.98@gmail.com</cp:lastModifiedBy>
  <cp:revision>205</cp:revision>
  <dcterms:created xsi:type="dcterms:W3CDTF">2021-04-29T18:58:34Z</dcterms:created>
  <dcterms:modified xsi:type="dcterms:W3CDTF">2023-10-28T22:01:11Z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